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65" r:id="rId4"/>
    <p:sldId id="259" r:id="rId5"/>
    <p:sldId id="260" r:id="rId6"/>
    <p:sldId id="263" r:id="rId7"/>
    <p:sldId id="261" r:id="rId8"/>
    <p:sldId id="262" r:id="rId9"/>
    <p:sldId id="257" r:id="rId10"/>
    <p:sldId id="267" r:id="rId11"/>
    <p:sldId id="264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782" autoAdjust="0"/>
  </p:normalViewPr>
  <p:slideViewPr>
    <p:cSldViewPr>
      <p:cViewPr>
        <p:scale>
          <a:sx n="81" d="100"/>
          <a:sy n="81" d="100"/>
        </p:scale>
        <p:origin x="-1200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Documents\&#1060;&#1057;&#1050;&#1053;-2020\&#1044;&#1072;&#1085;&#1085;&#1099;&#1077;%20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Documents\&#1060;&#1057;&#1050;&#1053;-2020\&#1044;&#1072;&#1085;&#1085;&#1099;&#1077;%20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Documents\&#1060;&#1057;&#1050;&#1053;-2020\&#1044;&#1072;&#1085;&#1085;&#1099;&#1077;%2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907407407407429E-2"/>
          <c:y val="2.3011259106630374E-2"/>
          <c:w val="0.97129629629629666"/>
          <c:h val="0.80190840630902505"/>
        </c:manualLayout>
      </c:layout>
      <c:pie3DChart>
        <c:varyColors val="1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</c:spPr>
          <c:explosion val="18"/>
          <c:dPt>
            <c:idx val="0"/>
            <c:bubble3D val="0"/>
            <c:explosion val="5"/>
            <c:spPr>
              <a:solidFill>
                <a:srgbClr val="C00000"/>
              </a:solidFill>
            </c:spPr>
          </c:dPt>
          <c:dPt>
            <c:idx val="1"/>
            <c:bubble3D val="0"/>
            <c:explosion val="4"/>
          </c:dPt>
          <c:dPt>
            <c:idx val="2"/>
            <c:bubble3D val="0"/>
            <c:explosion val="9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3"/>
            <c:bubble3D val="0"/>
            <c:explosion val="3"/>
            <c:spPr>
              <a:solidFill>
                <a:schemeClr val="bg1">
                  <a:lumMod val="65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Обработка!$C$81:$C$84</c:f>
              <c:strCache>
                <c:ptCount val="4"/>
                <c:pt idx="0">
                  <c:v>Очень распространена</c:v>
                </c:pt>
                <c:pt idx="1">
                  <c:v>Распространена, но не больше, чем везде</c:v>
                </c:pt>
                <c:pt idx="2">
                  <c:v>Совсем не распространена</c:v>
                </c:pt>
                <c:pt idx="3">
                  <c:v>Затрудняюсь ответить</c:v>
                </c:pt>
              </c:strCache>
            </c:strRef>
          </c:cat>
          <c:val>
            <c:numRef>
              <c:f>Обработка!$D$81:$D$84</c:f>
              <c:numCache>
                <c:formatCode>0.0%</c:formatCode>
                <c:ptCount val="4"/>
                <c:pt idx="0">
                  <c:v>0.33200000000000035</c:v>
                </c:pt>
                <c:pt idx="1">
                  <c:v>0.65500000000000058</c:v>
                </c:pt>
                <c:pt idx="2">
                  <c:v>0</c:v>
                </c:pt>
                <c:pt idx="3">
                  <c:v>1.2999999999999998E-2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overlay val="0"/>
      <c:txPr>
        <a:bodyPr/>
        <a:lstStyle/>
        <a:p>
          <a:pPr>
            <a:defRPr sz="12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spPr>
            <a:solidFill>
              <a:schemeClr val="bg2">
                <a:lumMod val="50000"/>
              </a:schemeClr>
            </a:solidFill>
          </c:spPr>
          <c:invertIfNegative val="0"/>
          <c:dPt>
            <c:idx val="3"/>
            <c:invertIfNegative val="0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1.6528925619834729E-2"/>
                  <c:y val="2.790429459292064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01928374655647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69237832874183E-2"/>
                  <c:y val="3.04414003044140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28558310376492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651186790505676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23839009287925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6528925619834597E-2"/>
                  <c:y val="4.5897877223179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651186790505668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0319917440660475E-2"/>
                  <c:y val="2.40240240240240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Обработка!$C$89:$C$97</c:f>
              <c:strCache>
                <c:ptCount val="9"/>
                <c:pt idx="0">
                  <c:v>Неудовлетворенность жизнью, социальное неблагополучие</c:v>
                </c:pt>
                <c:pt idx="1">
                  <c:v>Моральная деградация общества, вседозволенность</c:v>
                </c:pt>
                <c:pt idx="2">
                  <c:v>Плохая работа правоохранительных органов</c:v>
                </c:pt>
                <c:pt idx="3">
                  <c:v>Излишняя свобода, отсутствие организованного досуга</c:v>
                </c:pt>
                <c:pt idx="4">
                  <c:v>Влияние наркобизнеса, доступность наркотиков</c:v>
                </c:pt>
                <c:pt idx="5">
                  <c:v>Безработица, экономические проблемы</c:v>
                </c:pt>
                <c:pt idx="6">
                  <c:v>Влияние массовой культуры и СМИ</c:v>
                </c:pt>
                <c:pt idx="7">
                  <c:v>Слабость профилактической работы</c:v>
                </c:pt>
                <c:pt idx="8">
                  <c:v>Другое (впишите)</c:v>
                </c:pt>
              </c:strCache>
            </c:strRef>
          </c:cat>
          <c:val>
            <c:numRef>
              <c:f>Обработка!$D$89:$D$97</c:f>
              <c:numCache>
                <c:formatCode>0.0%</c:formatCode>
                <c:ptCount val="9"/>
                <c:pt idx="0">
                  <c:v>0.1790000000000001</c:v>
                </c:pt>
                <c:pt idx="1">
                  <c:v>0.13500000000000001</c:v>
                </c:pt>
                <c:pt idx="2">
                  <c:v>6.0000000000000032E-2</c:v>
                </c:pt>
                <c:pt idx="3">
                  <c:v>0.33700000000000035</c:v>
                </c:pt>
                <c:pt idx="4">
                  <c:v>9.2000000000000026E-2</c:v>
                </c:pt>
                <c:pt idx="5">
                  <c:v>4.0000000000000022E-2</c:v>
                </c:pt>
                <c:pt idx="6">
                  <c:v>6.1000000000000013E-2</c:v>
                </c:pt>
                <c:pt idx="7">
                  <c:v>9.5000000000000043E-2</c:v>
                </c:pt>
                <c:pt idx="8">
                  <c:v>1.0000000000000009E-3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gapDepth val="50"/>
        <c:shape val="box"/>
        <c:axId val="141852160"/>
        <c:axId val="141219456"/>
        <c:axId val="0"/>
      </c:bar3DChart>
      <c:catAx>
        <c:axId val="141852160"/>
        <c:scaling>
          <c:orientation val="maxMin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1219456"/>
        <c:crosses val="autoZero"/>
        <c:auto val="1"/>
        <c:lblAlgn val="ctr"/>
        <c:lblOffset val="100"/>
        <c:noMultiLvlLbl val="0"/>
      </c:catAx>
      <c:valAx>
        <c:axId val="141219456"/>
        <c:scaling>
          <c:orientation val="minMax"/>
        </c:scaling>
        <c:delete val="0"/>
        <c:axPos val="t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1852160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Pt>
            <c:idx val="8"/>
            <c:invertIfNegative val="0"/>
            <c:bubble3D val="0"/>
            <c:spPr>
              <a:solidFill>
                <a:schemeClr val="accent6"/>
              </a:solidFill>
            </c:spPr>
          </c:dPt>
          <c:dLbls>
            <c:dLbl>
              <c:idx val="0"/>
              <c:layout>
                <c:manualLayout>
                  <c:x val="1.6528925619834729E-2"/>
                  <c:y val="2.790429459292064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01928374655647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69237832874183E-2"/>
                  <c:y val="3.04414003044140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28558310376492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6528925619834597E-2"/>
                  <c:y val="4.5897877223179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Обработка!$C$102:$C$113</c:f>
              <c:strCache>
                <c:ptCount val="12"/>
                <c:pt idx="0">
                  <c:v>Специальные концерты, фестивали</c:v>
                </c:pt>
                <c:pt idx="1">
                  <c:v>Физкультурные и спортивные мероприятия</c:v>
                </c:pt>
                <c:pt idx="2">
                  <c:v>Тематические программы и фильмы на телевидении</c:v>
                </c:pt>
                <c:pt idx="3">
                  <c:v>Публикации в сети "Интернет", специализированные сайты</c:v>
                </c:pt>
                <c:pt idx="4">
                  <c:v>Лекции и беседы в учебных заведениях</c:v>
                </c:pt>
                <c:pt idx="5">
                  <c:v>Расширение работы с молодежью</c:v>
                </c:pt>
                <c:pt idx="6">
                  <c:v>Беседы специалистов-наркологов с родителями учащихся, студентов</c:v>
                </c:pt>
                <c:pt idx="7">
                  <c:v>Выступления бывших наркоманов</c:v>
                </c:pt>
                <c:pt idx="8">
                  <c:v>Повышение доступности помощи психологов, психотерапевтов</c:v>
                </c:pt>
                <c:pt idx="9">
                  <c:v>Ужесточение мер наказания за наркопреступления</c:v>
                </c:pt>
                <c:pt idx="10">
                  <c:v>Принудительное лечение наркоманов</c:v>
                </c:pt>
                <c:pt idx="11">
                  <c:v>Другое (впишите)</c:v>
                </c:pt>
              </c:strCache>
            </c:strRef>
          </c:cat>
          <c:val>
            <c:numRef>
              <c:f>Обработка!$D$102:$D$113</c:f>
              <c:numCache>
                <c:formatCode>0.0%</c:formatCode>
                <c:ptCount val="12"/>
                <c:pt idx="0">
                  <c:v>3.2000000000000028E-2</c:v>
                </c:pt>
                <c:pt idx="1">
                  <c:v>0.05</c:v>
                </c:pt>
                <c:pt idx="2">
                  <c:v>9.0000000000000028E-3</c:v>
                </c:pt>
                <c:pt idx="3">
                  <c:v>1.0999999999999998E-2</c:v>
                </c:pt>
                <c:pt idx="4">
                  <c:v>7.5000000000000011E-2</c:v>
                </c:pt>
                <c:pt idx="5">
                  <c:v>0.14000000000000001</c:v>
                </c:pt>
                <c:pt idx="6">
                  <c:v>0.113</c:v>
                </c:pt>
                <c:pt idx="7">
                  <c:v>5.9000000000000025E-2</c:v>
                </c:pt>
                <c:pt idx="8">
                  <c:v>0.40100000000000002</c:v>
                </c:pt>
                <c:pt idx="9">
                  <c:v>9.4000000000000028E-2</c:v>
                </c:pt>
                <c:pt idx="10">
                  <c:v>1.2E-2</c:v>
                </c:pt>
                <c:pt idx="11">
                  <c:v>4.0000000000000036E-3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gapDepth val="50"/>
        <c:shape val="box"/>
        <c:axId val="144622592"/>
        <c:axId val="145031744"/>
        <c:axId val="0"/>
      </c:bar3DChart>
      <c:catAx>
        <c:axId val="144622592"/>
        <c:scaling>
          <c:orientation val="maxMin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5031744"/>
        <c:crosses val="autoZero"/>
        <c:auto val="1"/>
        <c:lblAlgn val="ctr"/>
        <c:lblOffset val="100"/>
        <c:noMultiLvlLbl val="0"/>
      </c:catAx>
      <c:valAx>
        <c:axId val="145031744"/>
        <c:scaling>
          <c:orientation val="minMax"/>
        </c:scaling>
        <c:delete val="0"/>
        <c:axPos val="t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0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4622592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42F1E-BCAE-43DC-BD3F-0B3A32EB3ADC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9E893-2098-4B9E-8B5C-D333CEDCF7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334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4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5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6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7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8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11960" y="1772816"/>
            <a:ext cx="4501008" cy="350865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27432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3200" b="1" dirty="0">
                <a:latin typeface="+mn-lt"/>
                <a:cs typeface="Times New Roman" pitchFamily="18" charset="0"/>
              </a:rPr>
              <a:t> </a:t>
            </a:r>
            <a:endParaRPr lang="ru-RU" sz="3200" b="1" dirty="0" smtClean="0">
              <a:latin typeface="+mn-lt"/>
              <a:cs typeface="Times New Roman" pitchFamily="18" charset="0"/>
            </a:endParaRP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«О состоянии наркоситуации </a:t>
            </a: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в Нижегородской области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по итогам  2020 года»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3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0825" y="260350"/>
            <a:ext cx="8713788" cy="1008063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400" b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ГУ МВД России по Нижегородской области</a:t>
            </a:r>
            <a:endParaRPr lang="ru-RU" sz="24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altLang="ru-RU" sz="24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Аппарат антинаркотической комиссии </a:t>
            </a:r>
          </a:p>
          <a:p>
            <a:pPr algn="ctr">
              <a:defRPr/>
            </a:pPr>
            <a:r>
              <a:rPr lang="ru-RU" altLang="ru-RU" sz="24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Нижегородской области</a:t>
            </a:r>
            <a:endParaRPr lang="en-US" altLang="ru-RU" sz="24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7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260648"/>
            <a:ext cx="151216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ТЛ город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340768"/>
            <a:ext cx="3816424" cy="5211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93598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20688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Критерии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показателям оценки развития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наркоситуации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Нижегородской области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2020 год (в сравнении с РФ, ПФО)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1300064" cy="951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924182"/>
          <a:ext cx="9143999" cy="5961202"/>
        </p:xfrm>
        <a:graphic>
          <a:graphicData uri="http://schemas.openxmlformats.org/drawingml/2006/table">
            <a:tbl>
              <a:tblPr/>
              <a:tblGrid>
                <a:gridCol w="2120920"/>
                <a:gridCol w="2120920"/>
                <a:gridCol w="1154869"/>
                <a:gridCol w="1180668"/>
                <a:gridCol w="1283311"/>
                <a:gridCol w="1283311"/>
              </a:tblGrid>
              <a:tr h="319378">
                <a:tc rowSpan="2">
                  <a:txBody>
                    <a:bodyPr/>
                    <a:lstStyle/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Параметры </a:t>
                      </a:r>
                    </a:p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оценки </a:t>
                      </a:r>
                    </a:p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наркоситуации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оценки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наркоситуации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-6858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РФ</a:t>
                      </a:r>
                    </a:p>
                    <a:p>
                      <a:pPr indent="-6858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за 2019 год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ПФО</a:t>
                      </a:r>
                    </a:p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за 2019 год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Нижегородская область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2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</a:p>
                  </a:txBody>
                  <a:tcPr marL="44605" marR="446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3492">
                <a:tc rowSpan="5">
                  <a:txBody>
                    <a:bodyPr/>
                    <a:lstStyle/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1. Масштабы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незаконного оборота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наркотиков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1.1. Удельный вес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наркопреступлений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в общем количестве зарегистрированных преступных деяний (процент)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9,4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тяжёлое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9,1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тяжёлое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8,3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тяжёлое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9,4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тяжёлое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7505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1.2. Вовлеченность наркопотребителей в незаконный оборот наркотиков (процент)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11,3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предкризисное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B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21,1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FF00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кризисное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highlight>
                            <a:srgbClr val="FF00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64,0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highlight>
                            <a:srgbClr val="FF00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кризисное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highlight>
                            <a:srgbClr val="FF00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12,6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highlight>
                            <a:srgbClr val="FF00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кризисное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9382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1.3.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Криминогенность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наркомании (влияние наркотизации на криминогенную обстановку) (процент)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29,6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напряжённое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28,6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напряжённое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28,7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напряжённое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30,2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тяжёлое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51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1.4. Удельный вес лиц, осужденных за совершение наркопреступлений, в общем числе осужденных лиц (процент)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13,3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тяжёлое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10,1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тяжёлое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11,7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напряжённое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10,9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напряжённое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8445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1.5. Удельный вес молодежи в общем числе лиц, осужденных за совершение наркопреступлений (процент)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41,4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напряжённое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44,7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напряжённое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55,8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тяжёлое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49,7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тяжёлое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857854">
                <a:tc>
                  <a:txBody>
                    <a:bodyPr/>
                    <a:lstStyle/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2. Масштабы немедицинского потребления наркотиков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Оценочная распространенность употребления наркотиков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(по данным социологических исследований (процент)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1,3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напряжённое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1,1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напряжённое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1,3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напряжённое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напряжённое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93598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20688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Критерии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показателям оценки развития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наркоситуации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Нижегородской области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2020 год (в сравнении с РФ, ПФО)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1300064" cy="951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20" y="908721"/>
          <a:ext cx="8784978" cy="4686980"/>
        </p:xfrm>
        <a:graphic>
          <a:graphicData uri="http://schemas.openxmlformats.org/drawingml/2006/table">
            <a:tbl>
              <a:tblPr/>
              <a:tblGrid>
                <a:gridCol w="2037647"/>
                <a:gridCol w="2037647"/>
                <a:gridCol w="1109526"/>
                <a:gridCol w="1134310"/>
                <a:gridCol w="1232924"/>
                <a:gridCol w="1232924"/>
              </a:tblGrid>
              <a:tr h="345053">
                <a:tc rowSpan="2">
                  <a:txBody>
                    <a:bodyPr/>
                    <a:lstStyle/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Параметры </a:t>
                      </a:r>
                    </a:p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оценки </a:t>
                      </a:r>
                    </a:p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наркоситуации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оценки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наркоситуации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-68580"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РФ</a:t>
                      </a:r>
                    </a:p>
                    <a:p>
                      <a:pPr indent="-68580"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за 2018 год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ПФО</a:t>
                      </a:r>
                    </a:p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за 2018 год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Нижегородская область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31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0169">
                <a:tc rowSpan="3">
                  <a:txBody>
                    <a:bodyPr/>
                    <a:lstStyle/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3. Обращаемость 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за наркологической медицинской помощью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3.1. Общая заболеваемость наркоманией и обращаемость лиц, употребляющих наркотики с вредными последствиями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(на 100 тыс. населения)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288,5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285,3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244,3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удовлетворительное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244,3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удовлетворительное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FFFF"/>
                    </a:solidFill>
                  </a:tcPr>
                </a:tc>
              </a:tr>
              <a:tr h="5400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3.2. Первичная заболеваемость наркоманией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(на 100 тыс. населения)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10,2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7,9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8,6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удовлетворительное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8,6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удовлетворительное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FFFF"/>
                    </a:solidFill>
                  </a:tcPr>
                </a:tc>
              </a:tr>
              <a:tr h="9001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3.3. Первичная обращаемость лиц, употребляющих наркотики с вредными последствиями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(на 100 тыс. населения)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22,9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кризисное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25,5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предкризисное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B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26,9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предкризисное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27,3</a:t>
                      </a:r>
                      <a:endParaRPr lang="ru-RU" sz="11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кризисное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080169">
                <a:tc>
                  <a:txBody>
                    <a:bodyPr/>
                    <a:lstStyle/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4. Смертность 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от употребления 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наркотиков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Смертность, связанная с острым отравлением наркотиками (по данным судебно-медицинской экспертизы)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(на 100 тыс. населения)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3,9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тяжелое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1,6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удовлетворительное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3,1</a:t>
                      </a:r>
                      <a:endParaRPr lang="ru-RU" sz="11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напряженное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478199">
                <a:tc>
                  <a:txBody>
                    <a:bodyPr/>
                    <a:lstStyle/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Общая оценка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Среднее значение (в баллах)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2,5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тяжелое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напряженное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напряженное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2,3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напряженное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115616" y="5661248"/>
          <a:ext cx="5066109" cy="914400"/>
        </p:xfrm>
        <a:graphic>
          <a:graphicData uri="http://schemas.openxmlformats.org/drawingml/2006/table">
            <a:tbl>
              <a:tblPr/>
              <a:tblGrid>
                <a:gridCol w="958264"/>
                <a:gridCol w="2549042"/>
                <a:gridCol w="1558803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Цвета: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голубой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напряженное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зеленый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тяжелое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желтый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предкризисное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оранжевый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кризисное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красный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584" y="103188"/>
            <a:ext cx="1444079" cy="951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547664" y="188640"/>
            <a:ext cx="7200900" cy="648370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Общий показатель оценки развития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наркоситуации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683568" y="4293096"/>
            <a:ext cx="8064896" cy="223224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804248" y="1340768"/>
          <a:ext cx="2195737" cy="4937760"/>
        </p:xfrm>
        <a:graphic>
          <a:graphicData uri="http://schemas.openxmlformats.org/drawingml/2006/table">
            <a:tbl>
              <a:tblPr/>
              <a:tblGrid>
                <a:gridCol w="206079"/>
                <a:gridCol w="180878"/>
                <a:gridCol w="180878"/>
                <a:gridCol w="180878"/>
                <a:gridCol w="180878"/>
                <a:gridCol w="180878"/>
                <a:gridCol w="180878"/>
                <a:gridCol w="180878"/>
                <a:gridCol w="180878"/>
                <a:gridCol w="180878"/>
                <a:gridCol w="180878"/>
                <a:gridCol w="180878"/>
              </a:tblGrid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 gridSpan="5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 gridSpan="5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60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1" i="0" u="none" strike="noStrike" dirty="0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4908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Критерии 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841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4207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напряженный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4207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тяжелый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841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предкризисный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4207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кризисный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12" name="Таблица 111"/>
          <p:cNvGraphicFramePr>
            <a:graphicFrameLocks noGrp="1"/>
          </p:cNvGraphicFramePr>
          <p:nvPr/>
        </p:nvGraphicFramePr>
        <p:xfrm>
          <a:off x="2966470" y="1396997"/>
          <a:ext cx="3211060" cy="4064007"/>
        </p:xfrm>
        <a:graphic>
          <a:graphicData uri="http://schemas.openxmlformats.org/drawingml/2006/table">
            <a:tbl>
              <a:tblPr/>
              <a:tblGrid>
                <a:gridCol w="321106"/>
                <a:gridCol w="321106"/>
                <a:gridCol w="321106"/>
                <a:gridCol w="321106"/>
                <a:gridCol w="321106"/>
                <a:gridCol w="321106"/>
                <a:gridCol w="321106"/>
                <a:gridCol w="321106"/>
                <a:gridCol w="321106"/>
                <a:gridCol w="321106"/>
              </a:tblGrid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1659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Общий показатель оценки развития наркоситуации</a:t>
                      </a:r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3" name="Ветлужский"/>
          <p:cNvSpPr>
            <a:spLocks/>
          </p:cNvSpPr>
          <p:nvPr/>
        </p:nvSpPr>
        <p:spPr bwMode="auto">
          <a:xfrm>
            <a:off x="3171825" y="847725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4" name="Шахунский"/>
          <p:cNvSpPr>
            <a:spLocks/>
          </p:cNvSpPr>
          <p:nvPr/>
        </p:nvSpPr>
        <p:spPr bwMode="auto">
          <a:xfrm>
            <a:off x="4257675" y="866775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5" name="Тоншаевский"/>
          <p:cNvSpPr>
            <a:spLocks/>
          </p:cNvSpPr>
          <p:nvPr/>
        </p:nvSpPr>
        <p:spPr bwMode="auto">
          <a:xfrm>
            <a:off x="4972050" y="952500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6" name="Уреньский"/>
          <p:cNvSpPr>
            <a:spLocks/>
          </p:cNvSpPr>
          <p:nvPr/>
        </p:nvSpPr>
        <p:spPr bwMode="auto">
          <a:xfrm>
            <a:off x="3619500" y="1466850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3" name="Тонкинский"/>
          <p:cNvSpPr>
            <a:spLocks/>
          </p:cNvSpPr>
          <p:nvPr/>
        </p:nvSpPr>
        <p:spPr bwMode="auto">
          <a:xfrm>
            <a:off x="4171950" y="1847850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4" name="Варнавинский"/>
          <p:cNvSpPr>
            <a:spLocks/>
          </p:cNvSpPr>
          <p:nvPr/>
        </p:nvSpPr>
        <p:spPr bwMode="auto">
          <a:xfrm>
            <a:off x="2628900" y="1266825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5" name="Краснобаковский"/>
          <p:cNvSpPr>
            <a:spLocks/>
          </p:cNvSpPr>
          <p:nvPr/>
        </p:nvSpPr>
        <p:spPr bwMode="auto">
          <a:xfrm>
            <a:off x="2971800" y="2076450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6" name="Шарангский"/>
          <p:cNvSpPr>
            <a:spLocks/>
          </p:cNvSpPr>
          <p:nvPr/>
        </p:nvSpPr>
        <p:spPr bwMode="auto">
          <a:xfrm>
            <a:off x="4314825" y="2076450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7" name="Ковернинский"/>
          <p:cNvSpPr>
            <a:spLocks/>
          </p:cNvSpPr>
          <p:nvPr/>
        </p:nvSpPr>
        <p:spPr bwMode="auto">
          <a:xfrm>
            <a:off x="1895475" y="1828800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8" name="Сокольский"/>
          <p:cNvSpPr>
            <a:spLocks/>
          </p:cNvSpPr>
          <p:nvPr/>
        </p:nvSpPr>
        <p:spPr bwMode="auto">
          <a:xfrm>
            <a:off x="1590675" y="1743075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9" name="Воскресенский"/>
          <p:cNvSpPr>
            <a:spLocks/>
          </p:cNvSpPr>
          <p:nvPr/>
        </p:nvSpPr>
        <p:spPr bwMode="auto">
          <a:xfrm>
            <a:off x="3200400" y="2352675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0" name="Семеновский"/>
          <p:cNvSpPr>
            <a:spLocks/>
          </p:cNvSpPr>
          <p:nvPr/>
        </p:nvSpPr>
        <p:spPr bwMode="auto">
          <a:xfrm>
            <a:off x="2371725" y="2028825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1" name="Городецкий"/>
          <p:cNvSpPr>
            <a:spLocks/>
          </p:cNvSpPr>
          <p:nvPr/>
        </p:nvSpPr>
        <p:spPr bwMode="auto">
          <a:xfrm>
            <a:off x="1752600" y="2676525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2" name="Чкаловский"/>
          <p:cNvSpPr>
            <a:spLocks/>
          </p:cNvSpPr>
          <p:nvPr/>
        </p:nvSpPr>
        <p:spPr bwMode="auto">
          <a:xfrm>
            <a:off x="1228725" y="2952750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3" name="Борский"/>
          <p:cNvSpPr>
            <a:spLocks/>
          </p:cNvSpPr>
          <p:nvPr/>
        </p:nvSpPr>
        <p:spPr bwMode="auto">
          <a:xfrm>
            <a:off x="2133600" y="2895600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4" name="Лысковский"/>
          <p:cNvSpPr>
            <a:spLocks/>
          </p:cNvSpPr>
          <p:nvPr/>
        </p:nvSpPr>
        <p:spPr bwMode="auto">
          <a:xfrm>
            <a:off x="3219450" y="3600450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5" name="Лысковский 2"/>
          <p:cNvSpPr>
            <a:spLocks/>
          </p:cNvSpPr>
          <p:nvPr/>
        </p:nvSpPr>
        <p:spPr bwMode="auto">
          <a:xfrm>
            <a:off x="3028950" y="4286250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6" name="Воротынский"/>
          <p:cNvSpPr>
            <a:spLocks/>
          </p:cNvSpPr>
          <p:nvPr/>
        </p:nvSpPr>
        <p:spPr bwMode="auto">
          <a:xfrm>
            <a:off x="3705225" y="3600450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7" name="Воротынский 2"/>
          <p:cNvSpPr>
            <a:spLocks/>
          </p:cNvSpPr>
          <p:nvPr/>
        </p:nvSpPr>
        <p:spPr bwMode="auto">
          <a:xfrm>
            <a:off x="3790950" y="4219575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8" name="Балахнинский"/>
          <p:cNvSpPr>
            <a:spLocks/>
          </p:cNvSpPr>
          <p:nvPr/>
        </p:nvSpPr>
        <p:spPr bwMode="auto">
          <a:xfrm>
            <a:off x="1438275" y="3362325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9" name="Нижний Новгород"/>
          <p:cNvSpPr>
            <a:spLocks/>
          </p:cNvSpPr>
          <p:nvPr/>
        </p:nvSpPr>
        <p:spPr bwMode="auto">
          <a:xfrm>
            <a:off x="2085975" y="3790950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0" name="Дзержинск"/>
          <p:cNvSpPr>
            <a:spLocks/>
          </p:cNvSpPr>
          <p:nvPr/>
        </p:nvSpPr>
        <p:spPr bwMode="auto">
          <a:xfrm>
            <a:off x="1724025" y="3876675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1" name="Кстовский"/>
          <p:cNvSpPr>
            <a:spLocks/>
          </p:cNvSpPr>
          <p:nvPr/>
        </p:nvSpPr>
        <p:spPr bwMode="auto">
          <a:xfrm>
            <a:off x="2219325" y="4019550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2" name="Богородский"/>
          <p:cNvSpPr>
            <a:spLocks/>
          </p:cNvSpPr>
          <p:nvPr/>
        </p:nvSpPr>
        <p:spPr bwMode="auto">
          <a:xfrm>
            <a:off x="1571625" y="4086225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3" name="Дальнеконстантиновский"/>
          <p:cNvSpPr>
            <a:spLocks/>
          </p:cNvSpPr>
          <p:nvPr/>
        </p:nvSpPr>
        <p:spPr bwMode="auto">
          <a:xfrm>
            <a:off x="1952625" y="4371975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4" name="Перевозский"/>
          <p:cNvSpPr>
            <a:spLocks/>
          </p:cNvSpPr>
          <p:nvPr/>
        </p:nvSpPr>
        <p:spPr bwMode="auto">
          <a:xfrm>
            <a:off x="2667000" y="4762500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5" name="Вадский"/>
          <p:cNvSpPr>
            <a:spLocks/>
          </p:cNvSpPr>
          <p:nvPr/>
        </p:nvSpPr>
        <p:spPr bwMode="auto">
          <a:xfrm>
            <a:off x="2314575" y="4981575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6" name="Большемурашкинский"/>
          <p:cNvSpPr>
            <a:spLocks/>
          </p:cNvSpPr>
          <p:nvPr/>
        </p:nvSpPr>
        <p:spPr bwMode="auto">
          <a:xfrm>
            <a:off x="2781300" y="4657725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7" name="Княгининский"/>
          <p:cNvSpPr>
            <a:spLocks/>
          </p:cNvSpPr>
          <p:nvPr/>
        </p:nvSpPr>
        <p:spPr bwMode="auto">
          <a:xfrm>
            <a:off x="3209925" y="4667250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8" name="Спасский"/>
          <p:cNvSpPr>
            <a:spLocks/>
          </p:cNvSpPr>
          <p:nvPr/>
        </p:nvSpPr>
        <p:spPr bwMode="auto">
          <a:xfrm>
            <a:off x="3695700" y="4438650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9" name="Пильненский"/>
          <p:cNvSpPr>
            <a:spLocks/>
          </p:cNvSpPr>
          <p:nvPr/>
        </p:nvSpPr>
        <p:spPr bwMode="auto">
          <a:xfrm>
            <a:off x="3971925" y="4619625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0" name="Вачский"/>
          <p:cNvSpPr>
            <a:spLocks/>
          </p:cNvSpPr>
          <p:nvPr/>
        </p:nvSpPr>
        <p:spPr bwMode="auto">
          <a:xfrm>
            <a:off x="723900" y="4505325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1" name="Сосновский"/>
          <p:cNvSpPr>
            <a:spLocks/>
          </p:cNvSpPr>
          <p:nvPr/>
        </p:nvSpPr>
        <p:spPr bwMode="auto">
          <a:xfrm>
            <a:off x="1276350" y="4581525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2" name="Арзамасский"/>
          <p:cNvSpPr>
            <a:spLocks/>
          </p:cNvSpPr>
          <p:nvPr/>
        </p:nvSpPr>
        <p:spPr bwMode="auto">
          <a:xfrm>
            <a:off x="1628775" y="5029200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3" name="Бутурлинский"/>
          <p:cNvSpPr>
            <a:spLocks/>
          </p:cNvSpPr>
          <p:nvPr/>
        </p:nvSpPr>
        <p:spPr bwMode="auto">
          <a:xfrm>
            <a:off x="2809875" y="4991100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4" name="Сергачский"/>
          <p:cNvSpPr>
            <a:spLocks/>
          </p:cNvSpPr>
          <p:nvPr/>
        </p:nvSpPr>
        <p:spPr bwMode="auto">
          <a:xfrm>
            <a:off x="3448050" y="4905375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5" name="Краснооктябрьский"/>
          <p:cNvSpPr>
            <a:spLocks/>
          </p:cNvSpPr>
          <p:nvPr/>
        </p:nvSpPr>
        <p:spPr bwMode="auto">
          <a:xfrm>
            <a:off x="3609975" y="5476875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6" name="Сеченовский"/>
          <p:cNvSpPr>
            <a:spLocks/>
          </p:cNvSpPr>
          <p:nvPr/>
        </p:nvSpPr>
        <p:spPr bwMode="auto">
          <a:xfrm>
            <a:off x="3905250" y="5524500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7" name="Навашинский"/>
          <p:cNvSpPr>
            <a:spLocks/>
          </p:cNvSpPr>
          <p:nvPr/>
        </p:nvSpPr>
        <p:spPr bwMode="auto">
          <a:xfrm>
            <a:off x="371475" y="4886325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8" name="Ардатовский"/>
          <p:cNvSpPr>
            <a:spLocks/>
          </p:cNvSpPr>
          <p:nvPr/>
        </p:nvSpPr>
        <p:spPr bwMode="auto">
          <a:xfrm>
            <a:off x="1038225" y="5172075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9" name="Шатковский"/>
          <p:cNvSpPr>
            <a:spLocks/>
          </p:cNvSpPr>
          <p:nvPr/>
        </p:nvSpPr>
        <p:spPr bwMode="auto">
          <a:xfrm>
            <a:off x="2095500" y="5619750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0" name="Гагинский"/>
          <p:cNvSpPr>
            <a:spLocks/>
          </p:cNvSpPr>
          <p:nvPr/>
        </p:nvSpPr>
        <p:spPr bwMode="auto">
          <a:xfrm>
            <a:off x="2943225" y="5524500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1" name="Большеболдинский"/>
          <p:cNvSpPr>
            <a:spLocks/>
          </p:cNvSpPr>
          <p:nvPr/>
        </p:nvSpPr>
        <p:spPr bwMode="auto">
          <a:xfrm>
            <a:off x="3171825" y="5962650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2" name="Кулебакский"/>
          <p:cNvSpPr>
            <a:spLocks/>
          </p:cNvSpPr>
          <p:nvPr/>
        </p:nvSpPr>
        <p:spPr bwMode="auto">
          <a:xfrm>
            <a:off x="523875" y="5334000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3" name="Выксунский"/>
          <p:cNvSpPr>
            <a:spLocks/>
          </p:cNvSpPr>
          <p:nvPr/>
        </p:nvSpPr>
        <p:spPr bwMode="auto">
          <a:xfrm>
            <a:off x="114300" y="5419725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4" name="Вознесенский"/>
          <p:cNvSpPr>
            <a:spLocks/>
          </p:cNvSpPr>
          <p:nvPr/>
        </p:nvSpPr>
        <p:spPr bwMode="auto">
          <a:xfrm>
            <a:off x="714375" y="6105525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5" name="Дивеевский"/>
          <p:cNvSpPr>
            <a:spLocks/>
          </p:cNvSpPr>
          <p:nvPr/>
        </p:nvSpPr>
        <p:spPr bwMode="auto">
          <a:xfrm>
            <a:off x="1238250" y="5695950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6" name="Первомайский"/>
          <p:cNvSpPr>
            <a:spLocks/>
          </p:cNvSpPr>
          <p:nvPr/>
        </p:nvSpPr>
        <p:spPr bwMode="auto">
          <a:xfrm>
            <a:off x="1743075" y="5972175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7" name="Лукояновский"/>
          <p:cNvSpPr>
            <a:spLocks/>
          </p:cNvSpPr>
          <p:nvPr/>
        </p:nvSpPr>
        <p:spPr bwMode="auto">
          <a:xfrm>
            <a:off x="2371725" y="5953125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8" name="Починковский"/>
          <p:cNvSpPr>
            <a:spLocks/>
          </p:cNvSpPr>
          <p:nvPr/>
        </p:nvSpPr>
        <p:spPr bwMode="auto">
          <a:xfrm>
            <a:off x="2514600" y="6410325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9" name="Павловский"/>
          <p:cNvSpPr>
            <a:spLocks/>
          </p:cNvSpPr>
          <p:nvPr/>
        </p:nvSpPr>
        <p:spPr bwMode="auto">
          <a:xfrm>
            <a:off x="1057275" y="4114800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0" name="Володарский"/>
          <p:cNvSpPr>
            <a:spLocks/>
          </p:cNvSpPr>
          <p:nvPr/>
        </p:nvSpPr>
        <p:spPr bwMode="auto">
          <a:xfrm>
            <a:off x="1066800" y="3562350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1" name="rvet"/>
          <p:cNvSpPr txBox="1">
            <a:spLocks noChangeAspect="1" noChangeArrowheads="1"/>
          </p:cNvSpPr>
          <p:nvPr/>
        </p:nvSpPr>
        <p:spPr bwMode="auto">
          <a:xfrm>
            <a:off x="3533775" y="971550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272" name="rhah"/>
          <p:cNvSpPr txBox="1">
            <a:spLocks noChangeArrowheads="1"/>
          </p:cNvSpPr>
          <p:nvPr/>
        </p:nvSpPr>
        <p:spPr bwMode="auto">
          <a:xfrm>
            <a:off x="4381500" y="1285876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273" name="rtoha"/>
          <p:cNvSpPr txBox="1">
            <a:spLocks noChangeArrowheads="1"/>
          </p:cNvSpPr>
          <p:nvPr/>
        </p:nvSpPr>
        <p:spPr bwMode="auto">
          <a:xfrm flipV="1">
            <a:off x="5133975" y="962025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Тоншаевский</a:t>
            </a:r>
          </a:p>
        </p:txBody>
      </p:sp>
      <p:sp>
        <p:nvSpPr>
          <p:cNvPr id="274" name="rtonk" descr="Подпись: Тонкинский"/>
          <p:cNvSpPr txBox="1">
            <a:spLocks noChangeArrowheads="1"/>
          </p:cNvSpPr>
          <p:nvPr/>
        </p:nvSpPr>
        <p:spPr bwMode="auto">
          <a:xfrm>
            <a:off x="4476750" y="16287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Тонкинский</a:t>
            </a:r>
          </a:p>
        </p:txBody>
      </p:sp>
      <p:sp>
        <p:nvSpPr>
          <p:cNvPr id="275" name="rure"/>
          <p:cNvSpPr txBox="1">
            <a:spLocks noChangeArrowheads="1"/>
          </p:cNvSpPr>
          <p:nvPr/>
        </p:nvSpPr>
        <p:spPr bwMode="auto">
          <a:xfrm>
            <a:off x="3867150" y="1447800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Уренский</a:t>
            </a:r>
          </a:p>
        </p:txBody>
      </p:sp>
      <p:sp>
        <p:nvSpPr>
          <p:cNvPr id="276" name="rvarn"/>
          <p:cNvSpPr txBox="1">
            <a:spLocks noChangeArrowheads="1"/>
          </p:cNvSpPr>
          <p:nvPr/>
        </p:nvSpPr>
        <p:spPr bwMode="auto">
          <a:xfrm>
            <a:off x="2895600" y="1457325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Варнавинский</a:t>
            </a:r>
          </a:p>
        </p:txBody>
      </p:sp>
      <p:sp>
        <p:nvSpPr>
          <p:cNvPr id="277" name="rkras"/>
          <p:cNvSpPr txBox="1">
            <a:spLocks noChangeArrowheads="1"/>
          </p:cNvSpPr>
          <p:nvPr/>
        </p:nvSpPr>
        <p:spPr bwMode="auto">
          <a:xfrm>
            <a:off x="3133725" y="2076450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Краснобаковский</a:t>
            </a:r>
          </a:p>
        </p:txBody>
      </p:sp>
      <p:sp>
        <p:nvSpPr>
          <p:cNvPr id="278" name="rsar"/>
          <p:cNvSpPr txBox="1">
            <a:spLocks noChangeArrowheads="1"/>
          </p:cNvSpPr>
          <p:nvPr/>
        </p:nvSpPr>
        <p:spPr bwMode="auto">
          <a:xfrm>
            <a:off x="4457700" y="2152650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Шарангский</a:t>
            </a:r>
          </a:p>
        </p:txBody>
      </p:sp>
      <p:sp>
        <p:nvSpPr>
          <p:cNvPr id="279" name="rsem"/>
          <p:cNvSpPr txBox="1">
            <a:spLocks noChangeArrowheads="1"/>
          </p:cNvSpPr>
          <p:nvPr/>
        </p:nvSpPr>
        <p:spPr bwMode="auto">
          <a:xfrm>
            <a:off x="2495550" y="2867025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280" name="rvosk"/>
          <p:cNvSpPr txBox="1">
            <a:spLocks noChangeArrowheads="1"/>
          </p:cNvSpPr>
          <p:nvPr/>
        </p:nvSpPr>
        <p:spPr bwMode="auto">
          <a:xfrm>
            <a:off x="3562350" y="2543175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281" name="rkovr"/>
          <p:cNvSpPr txBox="1">
            <a:spLocks noChangeArrowheads="1"/>
          </p:cNvSpPr>
          <p:nvPr/>
        </p:nvSpPr>
        <p:spPr bwMode="auto">
          <a:xfrm>
            <a:off x="1933575" y="2057400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Ковернинский</a:t>
            </a:r>
          </a:p>
        </p:txBody>
      </p:sp>
      <p:sp>
        <p:nvSpPr>
          <p:cNvPr id="282" name="rsokol"/>
          <p:cNvSpPr txBox="1">
            <a:spLocks noChangeArrowheads="1"/>
          </p:cNvSpPr>
          <p:nvPr/>
        </p:nvSpPr>
        <p:spPr bwMode="auto">
          <a:xfrm>
            <a:off x="1743074" y="2019300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г.о.Сокольский</a:t>
            </a:r>
          </a:p>
        </p:txBody>
      </p:sp>
      <p:sp>
        <p:nvSpPr>
          <p:cNvPr id="283" name="rgor"/>
          <p:cNvSpPr txBox="1">
            <a:spLocks noChangeArrowheads="1"/>
          </p:cNvSpPr>
          <p:nvPr/>
        </p:nvSpPr>
        <p:spPr bwMode="auto">
          <a:xfrm>
            <a:off x="1752600" y="3057525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Городец-кий</a:t>
            </a:r>
          </a:p>
        </p:txBody>
      </p:sp>
      <p:sp>
        <p:nvSpPr>
          <p:cNvPr id="284" name="rbors"/>
          <p:cNvSpPr txBox="1">
            <a:spLocks noChangeArrowheads="1"/>
          </p:cNvSpPr>
          <p:nvPr/>
        </p:nvSpPr>
        <p:spPr bwMode="auto">
          <a:xfrm>
            <a:off x="2505075" y="3676650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285" name="rlisk"/>
          <p:cNvSpPr txBox="1">
            <a:spLocks noChangeArrowheads="1"/>
          </p:cNvSpPr>
          <p:nvPr/>
        </p:nvSpPr>
        <p:spPr bwMode="auto">
          <a:xfrm>
            <a:off x="3343275" y="3657600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Лыско-вский</a:t>
            </a:r>
          </a:p>
        </p:txBody>
      </p:sp>
      <p:sp>
        <p:nvSpPr>
          <p:cNvPr id="286" name="rvorot"/>
          <p:cNvSpPr txBox="1">
            <a:spLocks noChangeArrowheads="1"/>
          </p:cNvSpPr>
          <p:nvPr/>
        </p:nvSpPr>
        <p:spPr bwMode="auto">
          <a:xfrm>
            <a:off x="3762375" y="3609975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Воротын-ский</a:t>
            </a:r>
          </a:p>
        </p:txBody>
      </p:sp>
      <p:sp>
        <p:nvSpPr>
          <p:cNvPr id="287" name="rchka"/>
          <p:cNvSpPr txBox="1">
            <a:spLocks noChangeArrowheads="1"/>
          </p:cNvSpPr>
          <p:nvPr/>
        </p:nvSpPr>
        <p:spPr bwMode="auto">
          <a:xfrm>
            <a:off x="1247775" y="3114675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288" name="rbalah"/>
          <p:cNvSpPr txBox="1">
            <a:spLocks noChangeArrowheads="1"/>
          </p:cNvSpPr>
          <p:nvPr/>
        </p:nvSpPr>
        <p:spPr bwMode="auto">
          <a:xfrm>
            <a:off x="1571625" y="3228975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289" name="rdzer"/>
          <p:cNvSpPr txBox="1">
            <a:spLocks noChangeArrowheads="1"/>
          </p:cNvSpPr>
          <p:nvPr/>
        </p:nvSpPr>
        <p:spPr bwMode="auto">
          <a:xfrm>
            <a:off x="1733550" y="3952875"/>
            <a:ext cx="438150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290" name="rvolod"/>
          <p:cNvSpPr txBox="1">
            <a:spLocks noChangeArrowheads="1"/>
          </p:cNvSpPr>
          <p:nvPr/>
        </p:nvSpPr>
        <p:spPr bwMode="auto">
          <a:xfrm>
            <a:off x="1133475" y="3819525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Володар-ский</a:t>
            </a:r>
          </a:p>
        </p:txBody>
      </p:sp>
      <p:sp>
        <p:nvSpPr>
          <p:cNvPr id="291" name="rnovgr"/>
          <p:cNvSpPr txBox="1">
            <a:spLocks noChangeArrowheads="1"/>
          </p:cNvSpPr>
          <p:nvPr/>
        </p:nvSpPr>
        <p:spPr bwMode="auto">
          <a:xfrm>
            <a:off x="2143125" y="36099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292" name="rpavlo"/>
          <p:cNvSpPr txBox="1">
            <a:spLocks noChangeArrowheads="1"/>
          </p:cNvSpPr>
          <p:nvPr/>
        </p:nvSpPr>
        <p:spPr bwMode="auto">
          <a:xfrm>
            <a:off x="1133475" y="4019550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293" name="rvacha"/>
          <p:cNvSpPr txBox="1">
            <a:spLocks noChangeArrowheads="1"/>
          </p:cNvSpPr>
          <p:nvPr/>
        </p:nvSpPr>
        <p:spPr bwMode="auto">
          <a:xfrm>
            <a:off x="885825" y="4438650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294" name="rsosn"/>
          <p:cNvSpPr txBox="1">
            <a:spLocks noChangeArrowheads="1"/>
          </p:cNvSpPr>
          <p:nvPr/>
        </p:nvSpPr>
        <p:spPr bwMode="auto">
          <a:xfrm>
            <a:off x="1352550" y="4572000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295" name="rbogor"/>
          <p:cNvSpPr txBox="1">
            <a:spLocks noChangeArrowheads="1"/>
          </p:cNvSpPr>
          <p:nvPr/>
        </p:nvSpPr>
        <p:spPr bwMode="auto">
          <a:xfrm>
            <a:off x="1666875" y="3886200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Богородский</a:t>
            </a:r>
          </a:p>
        </p:txBody>
      </p:sp>
      <p:sp>
        <p:nvSpPr>
          <p:cNvPr id="296" name="rkstov"/>
          <p:cNvSpPr txBox="1">
            <a:spLocks noChangeArrowheads="1"/>
          </p:cNvSpPr>
          <p:nvPr/>
        </p:nvSpPr>
        <p:spPr bwMode="auto">
          <a:xfrm>
            <a:off x="2466975" y="4086225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297" name="rspas"/>
          <p:cNvSpPr txBox="1">
            <a:spLocks noChangeArrowheads="1"/>
          </p:cNvSpPr>
          <p:nvPr/>
        </p:nvSpPr>
        <p:spPr bwMode="auto">
          <a:xfrm>
            <a:off x="3752850" y="4305300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298" name="rdalk"/>
          <p:cNvSpPr txBox="1">
            <a:spLocks noChangeArrowheads="1"/>
          </p:cNvSpPr>
          <p:nvPr/>
        </p:nvSpPr>
        <p:spPr bwMode="auto">
          <a:xfrm>
            <a:off x="1962150" y="4400550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Дальне-константиновский</a:t>
            </a:r>
          </a:p>
        </p:txBody>
      </p:sp>
      <p:sp>
        <p:nvSpPr>
          <p:cNvPr id="299" name="rbolmu"/>
          <p:cNvSpPr txBox="1">
            <a:spLocks noChangeArrowheads="1"/>
          </p:cNvSpPr>
          <p:nvPr/>
        </p:nvSpPr>
        <p:spPr bwMode="auto">
          <a:xfrm>
            <a:off x="2847976" y="4743450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Больше-мураш-кинский</a:t>
            </a:r>
          </a:p>
        </p:txBody>
      </p:sp>
      <p:sp>
        <p:nvSpPr>
          <p:cNvPr id="300" name="rknag"/>
          <p:cNvSpPr txBox="1">
            <a:spLocks noChangeArrowheads="1"/>
          </p:cNvSpPr>
          <p:nvPr/>
        </p:nvSpPr>
        <p:spPr bwMode="auto">
          <a:xfrm>
            <a:off x="3305175" y="4743450"/>
            <a:ext cx="390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</a:p>
        </p:txBody>
      </p:sp>
      <p:sp>
        <p:nvSpPr>
          <p:cNvPr id="301" name="rnava"/>
          <p:cNvSpPr txBox="1">
            <a:spLocks noChangeArrowheads="1"/>
          </p:cNvSpPr>
          <p:nvPr/>
        </p:nvSpPr>
        <p:spPr bwMode="auto">
          <a:xfrm>
            <a:off x="504825" y="5172075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302" name="rarda"/>
          <p:cNvSpPr txBox="1">
            <a:spLocks noChangeArrowheads="1"/>
          </p:cNvSpPr>
          <p:nvPr/>
        </p:nvSpPr>
        <p:spPr bwMode="auto">
          <a:xfrm>
            <a:off x="1219200" y="5362575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303" name="rarza"/>
          <p:cNvSpPr txBox="1">
            <a:spLocks noChangeArrowheads="1"/>
          </p:cNvSpPr>
          <p:nvPr/>
        </p:nvSpPr>
        <p:spPr bwMode="auto">
          <a:xfrm>
            <a:off x="1876425" y="5505450"/>
            <a:ext cx="4762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Арзамас-ский</a:t>
            </a:r>
          </a:p>
        </p:txBody>
      </p:sp>
      <p:sp>
        <p:nvSpPr>
          <p:cNvPr id="304" name="rvad"/>
          <p:cNvSpPr txBox="1">
            <a:spLocks noChangeArrowheads="1"/>
          </p:cNvSpPr>
          <p:nvPr/>
        </p:nvSpPr>
        <p:spPr bwMode="auto">
          <a:xfrm>
            <a:off x="2333625" y="5029200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305" name="rperev"/>
          <p:cNvSpPr txBox="1">
            <a:spLocks noChangeArrowheads="1"/>
          </p:cNvSpPr>
          <p:nvPr/>
        </p:nvSpPr>
        <p:spPr bwMode="auto">
          <a:xfrm>
            <a:off x="2667000" y="4724400"/>
            <a:ext cx="333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306" name="rbytyr"/>
          <p:cNvSpPr txBox="1">
            <a:spLocks noChangeArrowheads="1"/>
          </p:cNvSpPr>
          <p:nvPr/>
        </p:nvSpPr>
        <p:spPr bwMode="auto">
          <a:xfrm>
            <a:off x="3057525" y="4905375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Бутур-линский</a:t>
            </a:r>
          </a:p>
        </p:txBody>
      </p:sp>
      <p:sp>
        <p:nvSpPr>
          <p:cNvPr id="307" name="rserg"/>
          <p:cNvSpPr txBox="1">
            <a:spLocks noChangeArrowheads="1"/>
          </p:cNvSpPr>
          <p:nvPr/>
        </p:nvSpPr>
        <p:spPr bwMode="auto">
          <a:xfrm>
            <a:off x="3514725" y="4848225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Сергач-ский</a:t>
            </a:r>
          </a:p>
        </p:txBody>
      </p:sp>
      <p:sp>
        <p:nvSpPr>
          <p:cNvPr id="308" name="rpila"/>
          <p:cNvSpPr txBox="1">
            <a:spLocks noChangeArrowheads="1"/>
          </p:cNvSpPr>
          <p:nvPr/>
        </p:nvSpPr>
        <p:spPr bwMode="auto">
          <a:xfrm>
            <a:off x="4086225" y="5210175"/>
            <a:ext cx="409576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Пиль-нен-ский</a:t>
            </a:r>
          </a:p>
        </p:txBody>
      </p:sp>
      <p:sp>
        <p:nvSpPr>
          <p:cNvPr id="309" name="rkyle"/>
          <p:cNvSpPr txBox="1">
            <a:spLocks noChangeArrowheads="1"/>
          </p:cNvSpPr>
          <p:nvPr/>
        </p:nvSpPr>
        <p:spPr bwMode="auto">
          <a:xfrm>
            <a:off x="695325" y="517207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10" name="rhat"/>
          <p:cNvSpPr txBox="1">
            <a:spLocks noChangeArrowheads="1"/>
          </p:cNvSpPr>
          <p:nvPr/>
        </p:nvSpPr>
        <p:spPr bwMode="auto">
          <a:xfrm>
            <a:off x="2295525" y="5505450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311" name="rgaga"/>
          <p:cNvSpPr txBox="1">
            <a:spLocks noChangeArrowheads="1"/>
          </p:cNvSpPr>
          <p:nvPr/>
        </p:nvSpPr>
        <p:spPr bwMode="auto">
          <a:xfrm>
            <a:off x="3114675" y="5772150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312" name="rkrso"/>
          <p:cNvSpPr txBox="1">
            <a:spLocks noChangeArrowheads="1"/>
          </p:cNvSpPr>
          <p:nvPr/>
        </p:nvSpPr>
        <p:spPr bwMode="auto">
          <a:xfrm>
            <a:off x="3724275" y="5219700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Красно-октябрь-</a:t>
            </a:r>
          </a:p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ский</a:t>
            </a:r>
          </a:p>
        </p:txBody>
      </p:sp>
      <p:sp>
        <p:nvSpPr>
          <p:cNvPr id="313" name="rsech"/>
          <p:cNvSpPr txBox="1">
            <a:spLocks noChangeArrowheads="1"/>
          </p:cNvSpPr>
          <p:nvPr/>
        </p:nvSpPr>
        <p:spPr bwMode="auto">
          <a:xfrm>
            <a:off x="3924300" y="5524500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Сеченовский</a:t>
            </a:r>
          </a:p>
        </p:txBody>
      </p:sp>
      <p:sp>
        <p:nvSpPr>
          <p:cNvPr id="314" name="rviks"/>
          <p:cNvSpPr txBox="1">
            <a:spLocks noChangeArrowheads="1"/>
          </p:cNvSpPr>
          <p:nvPr/>
        </p:nvSpPr>
        <p:spPr bwMode="auto">
          <a:xfrm>
            <a:off x="276225" y="5534025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315" name="rvozn"/>
          <p:cNvSpPr txBox="1">
            <a:spLocks noChangeArrowheads="1"/>
          </p:cNvSpPr>
          <p:nvPr/>
        </p:nvSpPr>
        <p:spPr bwMode="auto">
          <a:xfrm>
            <a:off x="809625" y="6029325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316" name="rdivo"/>
          <p:cNvSpPr txBox="1">
            <a:spLocks noChangeArrowheads="1"/>
          </p:cNvSpPr>
          <p:nvPr/>
        </p:nvSpPr>
        <p:spPr bwMode="auto">
          <a:xfrm>
            <a:off x="1352550" y="5734050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317" name="rpervo"/>
          <p:cNvSpPr txBox="1">
            <a:spLocks noChangeArrowheads="1"/>
          </p:cNvSpPr>
          <p:nvPr/>
        </p:nvSpPr>
        <p:spPr bwMode="auto">
          <a:xfrm>
            <a:off x="1828800" y="6248400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318" name="rluko"/>
          <p:cNvSpPr txBox="1">
            <a:spLocks noChangeArrowheads="1"/>
          </p:cNvSpPr>
          <p:nvPr/>
        </p:nvSpPr>
        <p:spPr bwMode="auto">
          <a:xfrm>
            <a:off x="2619375" y="5895975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319" name="rbbol"/>
          <p:cNvSpPr txBox="1">
            <a:spLocks noChangeArrowheads="1"/>
          </p:cNvSpPr>
          <p:nvPr/>
        </p:nvSpPr>
        <p:spPr bwMode="auto">
          <a:xfrm>
            <a:off x="3257550" y="5915025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320" name="rpoch"/>
          <p:cNvSpPr txBox="1">
            <a:spLocks noChangeArrowheads="1"/>
          </p:cNvSpPr>
          <p:nvPr/>
        </p:nvSpPr>
        <p:spPr bwMode="auto">
          <a:xfrm>
            <a:off x="2743200" y="648652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321" name="Oval 511"/>
          <p:cNvSpPr>
            <a:spLocks noChangeArrowheads="1"/>
          </p:cNvSpPr>
          <p:nvPr/>
        </p:nvSpPr>
        <p:spPr bwMode="auto">
          <a:xfrm>
            <a:off x="1495425" y="6419850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22" name="Oval 512"/>
          <p:cNvSpPr>
            <a:spLocks noChangeArrowheads="1"/>
          </p:cNvSpPr>
          <p:nvPr/>
        </p:nvSpPr>
        <p:spPr bwMode="auto">
          <a:xfrm>
            <a:off x="1438275" y="6410325"/>
            <a:ext cx="466725" cy="266700"/>
          </a:xfrm>
          <a:prstGeom prst="ellipse">
            <a:avLst/>
          </a:prstGeom>
          <a:solidFill>
            <a:srgbClr val="00FF00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 Саров</a:t>
            </a:r>
          </a:p>
        </p:txBody>
      </p:sp>
      <p:sp>
        <p:nvSpPr>
          <p:cNvPr id="323" name="Oval 512"/>
          <p:cNvSpPr>
            <a:spLocks noChangeArrowheads="1"/>
          </p:cNvSpPr>
          <p:nvPr/>
        </p:nvSpPr>
        <p:spPr bwMode="auto">
          <a:xfrm>
            <a:off x="1828800" y="5229225"/>
            <a:ext cx="466725" cy="266700"/>
          </a:xfrm>
          <a:prstGeom prst="ellipse">
            <a:avLst/>
          </a:prstGeom>
          <a:solidFill>
            <a:srgbClr val="00FF00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г.Арзамас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585" y="103188"/>
            <a:ext cx="1300064" cy="951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547664" y="188640"/>
            <a:ext cx="7344941" cy="648370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2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Вовлеченность </a:t>
            </a:r>
            <a:r>
              <a:rPr lang="ru-RU" altLang="ru-RU" sz="2200" b="1" dirty="0" err="1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наркопотребителей</a:t>
            </a:r>
            <a:r>
              <a:rPr lang="ru-RU" altLang="ru-RU" sz="22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незаконный оборот наркотиков</a:t>
            </a:r>
            <a:endParaRPr lang="en-US" altLang="ru-RU" sz="22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683568" y="4293096"/>
            <a:ext cx="8064896" cy="223224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948265" y="1946042"/>
          <a:ext cx="1944217" cy="3749040"/>
        </p:xfrm>
        <a:graphic>
          <a:graphicData uri="http://schemas.openxmlformats.org/drawingml/2006/table">
            <a:tbl>
              <a:tblPr/>
              <a:tblGrid>
                <a:gridCol w="43205"/>
                <a:gridCol w="484512"/>
                <a:gridCol w="157389"/>
                <a:gridCol w="124050"/>
                <a:gridCol w="190727"/>
                <a:gridCol w="157389"/>
                <a:gridCol w="157389"/>
                <a:gridCol w="157389"/>
                <a:gridCol w="157389"/>
                <a:gridCol w="157389"/>
                <a:gridCol w="157389"/>
              </a:tblGrid>
              <a:tr h="25148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Критерии 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48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3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48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655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напряженный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48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48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тяжелый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48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665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предкризисный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48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48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кризисный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48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828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3" name="Ветлужский"/>
          <p:cNvSpPr>
            <a:spLocks/>
          </p:cNvSpPr>
          <p:nvPr/>
        </p:nvSpPr>
        <p:spPr bwMode="auto">
          <a:xfrm>
            <a:off x="3171825" y="847725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4" name="Шахунский"/>
          <p:cNvSpPr>
            <a:spLocks/>
          </p:cNvSpPr>
          <p:nvPr/>
        </p:nvSpPr>
        <p:spPr bwMode="auto">
          <a:xfrm>
            <a:off x="4257675" y="866775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FF99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5" name="Тоншаевский"/>
          <p:cNvSpPr>
            <a:spLocks/>
          </p:cNvSpPr>
          <p:nvPr/>
        </p:nvSpPr>
        <p:spPr bwMode="auto">
          <a:xfrm>
            <a:off x="4972050" y="952500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6" name="Уреньский"/>
          <p:cNvSpPr>
            <a:spLocks/>
          </p:cNvSpPr>
          <p:nvPr/>
        </p:nvSpPr>
        <p:spPr bwMode="auto">
          <a:xfrm>
            <a:off x="3619500" y="1466850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3" name="Тонкинский"/>
          <p:cNvSpPr>
            <a:spLocks/>
          </p:cNvSpPr>
          <p:nvPr/>
        </p:nvSpPr>
        <p:spPr bwMode="auto">
          <a:xfrm>
            <a:off x="4171950" y="1847850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4" name="Варнавинский"/>
          <p:cNvSpPr>
            <a:spLocks/>
          </p:cNvSpPr>
          <p:nvPr/>
        </p:nvSpPr>
        <p:spPr bwMode="auto">
          <a:xfrm>
            <a:off x="2628900" y="1266825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5" name="Краснобаковский"/>
          <p:cNvSpPr>
            <a:spLocks/>
          </p:cNvSpPr>
          <p:nvPr/>
        </p:nvSpPr>
        <p:spPr bwMode="auto">
          <a:xfrm>
            <a:off x="2971800" y="2076450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FF99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6" name="Шарангский"/>
          <p:cNvSpPr>
            <a:spLocks/>
          </p:cNvSpPr>
          <p:nvPr/>
        </p:nvSpPr>
        <p:spPr bwMode="auto">
          <a:xfrm>
            <a:off x="4314825" y="2076450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7" name="Ковернинский"/>
          <p:cNvSpPr>
            <a:spLocks/>
          </p:cNvSpPr>
          <p:nvPr/>
        </p:nvSpPr>
        <p:spPr bwMode="auto">
          <a:xfrm>
            <a:off x="1895475" y="1828800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8" name="Сокольский"/>
          <p:cNvSpPr>
            <a:spLocks/>
          </p:cNvSpPr>
          <p:nvPr/>
        </p:nvSpPr>
        <p:spPr bwMode="auto">
          <a:xfrm>
            <a:off x="1590675" y="1743075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9" name="Воскресенский"/>
          <p:cNvSpPr>
            <a:spLocks/>
          </p:cNvSpPr>
          <p:nvPr/>
        </p:nvSpPr>
        <p:spPr bwMode="auto">
          <a:xfrm>
            <a:off x="3200400" y="2352675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0" name="Семеновский"/>
          <p:cNvSpPr>
            <a:spLocks/>
          </p:cNvSpPr>
          <p:nvPr/>
        </p:nvSpPr>
        <p:spPr bwMode="auto">
          <a:xfrm>
            <a:off x="2371725" y="2028825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1" name="Городецкий"/>
          <p:cNvSpPr>
            <a:spLocks/>
          </p:cNvSpPr>
          <p:nvPr/>
        </p:nvSpPr>
        <p:spPr bwMode="auto">
          <a:xfrm>
            <a:off x="1752600" y="2676525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2" name="Чкаловский"/>
          <p:cNvSpPr>
            <a:spLocks/>
          </p:cNvSpPr>
          <p:nvPr/>
        </p:nvSpPr>
        <p:spPr bwMode="auto">
          <a:xfrm>
            <a:off x="1228725" y="2952750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3" name="Борский"/>
          <p:cNvSpPr>
            <a:spLocks/>
          </p:cNvSpPr>
          <p:nvPr/>
        </p:nvSpPr>
        <p:spPr bwMode="auto">
          <a:xfrm>
            <a:off x="2133600" y="2895600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4" name="Лысковский"/>
          <p:cNvSpPr>
            <a:spLocks/>
          </p:cNvSpPr>
          <p:nvPr/>
        </p:nvSpPr>
        <p:spPr bwMode="auto">
          <a:xfrm>
            <a:off x="3219450" y="3600450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5" name="Лысковский 2"/>
          <p:cNvSpPr>
            <a:spLocks/>
          </p:cNvSpPr>
          <p:nvPr/>
        </p:nvSpPr>
        <p:spPr bwMode="auto">
          <a:xfrm>
            <a:off x="3028950" y="4286250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6" name="Воротынский"/>
          <p:cNvSpPr>
            <a:spLocks/>
          </p:cNvSpPr>
          <p:nvPr/>
        </p:nvSpPr>
        <p:spPr bwMode="auto">
          <a:xfrm>
            <a:off x="3705225" y="3600450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7" name="Воротынский 2"/>
          <p:cNvSpPr>
            <a:spLocks/>
          </p:cNvSpPr>
          <p:nvPr/>
        </p:nvSpPr>
        <p:spPr bwMode="auto">
          <a:xfrm>
            <a:off x="3790950" y="4219575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8" name="Балахнинский"/>
          <p:cNvSpPr>
            <a:spLocks/>
          </p:cNvSpPr>
          <p:nvPr/>
        </p:nvSpPr>
        <p:spPr bwMode="auto">
          <a:xfrm>
            <a:off x="1438275" y="3362325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9" name="Нижний Новгород"/>
          <p:cNvSpPr>
            <a:spLocks/>
          </p:cNvSpPr>
          <p:nvPr/>
        </p:nvSpPr>
        <p:spPr bwMode="auto">
          <a:xfrm>
            <a:off x="2085975" y="3790950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0" name="Дзержинск"/>
          <p:cNvSpPr>
            <a:spLocks/>
          </p:cNvSpPr>
          <p:nvPr/>
        </p:nvSpPr>
        <p:spPr bwMode="auto">
          <a:xfrm>
            <a:off x="1724025" y="3876675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1" name="Кстовский"/>
          <p:cNvSpPr>
            <a:spLocks/>
          </p:cNvSpPr>
          <p:nvPr/>
        </p:nvSpPr>
        <p:spPr bwMode="auto">
          <a:xfrm>
            <a:off x="2219325" y="4019550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2" name="Богородский"/>
          <p:cNvSpPr>
            <a:spLocks/>
          </p:cNvSpPr>
          <p:nvPr/>
        </p:nvSpPr>
        <p:spPr bwMode="auto">
          <a:xfrm>
            <a:off x="1571625" y="4086225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3" name="Дальнеконстантиновский"/>
          <p:cNvSpPr>
            <a:spLocks/>
          </p:cNvSpPr>
          <p:nvPr/>
        </p:nvSpPr>
        <p:spPr bwMode="auto">
          <a:xfrm>
            <a:off x="1952625" y="4371975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4" name="Перевозский"/>
          <p:cNvSpPr>
            <a:spLocks/>
          </p:cNvSpPr>
          <p:nvPr/>
        </p:nvSpPr>
        <p:spPr bwMode="auto">
          <a:xfrm>
            <a:off x="2667000" y="4762500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5" name="Вадский"/>
          <p:cNvSpPr>
            <a:spLocks/>
          </p:cNvSpPr>
          <p:nvPr/>
        </p:nvSpPr>
        <p:spPr bwMode="auto">
          <a:xfrm>
            <a:off x="2314575" y="4981575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6" name="Большемурашкинский"/>
          <p:cNvSpPr>
            <a:spLocks/>
          </p:cNvSpPr>
          <p:nvPr/>
        </p:nvSpPr>
        <p:spPr bwMode="auto">
          <a:xfrm>
            <a:off x="2781300" y="4657725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7" name="Княгининский"/>
          <p:cNvSpPr>
            <a:spLocks/>
          </p:cNvSpPr>
          <p:nvPr/>
        </p:nvSpPr>
        <p:spPr bwMode="auto">
          <a:xfrm>
            <a:off x="3209925" y="4667250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8" name="Спасский"/>
          <p:cNvSpPr>
            <a:spLocks/>
          </p:cNvSpPr>
          <p:nvPr/>
        </p:nvSpPr>
        <p:spPr bwMode="auto">
          <a:xfrm>
            <a:off x="3695700" y="4438650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FF99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9" name="Пильненский"/>
          <p:cNvSpPr>
            <a:spLocks/>
          </p:cNvSpPr>
          <p:nvPr/>
        </p:nvSpPr>
        <p:spPr bwMode="auto">
          <a:xfrm>
            <a:off x="3971925" y="4619625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0" name="Вачский"/>
          <p:cNvSpPr>
            <a:spLocks/>
          </p:cNvSpPr>
          <p:nvPr/>
        </p:nvSpPr>
        <p:spPr bwMode="auto">
          <a:xfrm>
            <a:off x="723900" y="4505325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1" name="Сосновский"/>
          <p:cNvSpPr>
            <a:spLocks/>
          </p:cNvSpPr>
          <p:nvPr/>
        </p:nvSpPr>
        <p:spPr bwMode="auto">
          <a:xfrm>
            <a:off x="1276350" y="4581525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2" name="Арзамасский"/>
          <p:cNvSpPr>
            <a:spLocks/>
          </p:cNvSpPr>
          <p:nvPr/>
        </p:nvSpPr>
        <p:spPr bwMode="auto">
          <a:xfrm>
            <a:off x="1628775" y="5029200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3" name="Бутурлинский"/>
          <p:cNvSpPr>
            <a:spLocks/>
          </p:cNvSpPr>
          <p:nvPr/>
        </p:nvSpPr>
        <p:spPr bwMode="auto">
          <a:xfrm>
            <a:off x="2809875" y="4991100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4" name="Сергачский"/>
          <p:cNvSpPr>
            <a:spLocks/>
          </p:cNvSpPr>
          <p:nvPr/>
        </p:nvSpPr>
        <p:spPr bwMode="auto">
          <a:xfrm>
            <a:off x="3448050" y="4905375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FF99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5" name="Краснооктябрьский"/>
          <p:cNvSpPr>
            <a:spLocks/>
          </p:cNvSpPr>
          <p:nvPr/>
        </p:nvSpPr>
        <p:spPr bwMode="auto">
          <a:xfrm>
            <a:off x="3609975" y="5476875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6" name="Сеченовский"/>
          <p:cNvSpPr>
            <a:spLocks/>
          </p:cNvSpPr>
          <p:nvPr/>
        </p:nvSpPr>
        <p:spPr bwMode="auto">
          <a:xfrm>
            <a:off x="3905250" y="5524500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7" name="Навашинский"/>
          <p:cNvSpPr>
            <a:spLocks/>
          </p:cNvSpPr>
          <p:nvPr/>
        </p:nvSpPr>
        <p:spPr bwMode="auto">
          <a:xfrm>
            <a:off x="371475" y="4886325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FF99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8" name="Ардатовский"/>
          <p:cNvSpPr>
            <a:spLocks/>
          </p:cNvSpPr>
          <p:nvPr/>
        </p:nvSpPr>
        <p:spPr bwMode="auto">
          <a:xfrm>
            <a:off x="1038225" y="5172075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9" name="Шатковский"/>
          <p:cNvSpPr>
            <a:spLocks/>
          </p:cNvSpPr>
          <p:nvPr/>
        </p:nvSpPr>
        <p:spPr bwMode="auto">
          <a:xfrm>
            <a:off x="2095500" y="5619750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0" name="Гагинский"/>
          <p:cNvSpPr>
            <a:spLocks/>
          </p:cNvSpPr>
          <p:nvPr/>
        </p:nvSpPr>
        <p:spPr bwMode="auto">
          <a:xfrm>
            <a:off x="2943225" y="5524500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1" name="Большеболдинский"/>
          <p:cNvSpPr>
            <a:spLocks/>
          </p:cNvSpPr>
          <p:nvPr/>
        </p:nvSpPr>
        <p:spPr bwMode="auto">
          <a:xfrm>
            <a:off x="3171825" y="5962650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2" name="Кулебакский"/>
          <p:cNvSpPr>
            <a:spLocks/>
          </p:cNvSpPr>
          <p:nvPr/>
        </p:nvSpPr>
        <p:spPr bwMode="auto">
          <a:xfrm>
            <a:off x="523875" y="5334000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3" name="Выксунский"/>
          <p:cNvSpPr>
            <a:spLocks/>
          </p:cNvSpPr>
          <p:nvPr/>
        </p:nvSpPr>
        <p:spPr bwMode="auto">
          <a:xfrm>
            <a:off x="114300" y="5419725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4" name="Вознесенский"/>
          <p:cNvSpPr>
            <a:spLocks/>
          </p:cNvSpPr>
          <p:nvPr/>
        </p:nvSpPr>
        <p:spPr bwMode="auto">
          <a:xfrm>
            <a:off x="714375" y="6105525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5" name="Дивеевский"/>
          <p:cNvSpPr>
            <a:spLocks/>
          </p:cNvSpPr>
          <p:nvPr/>
        </p:nvSpPr>
        <p:spPr bwMode="auto">
          <a:xfrm>
            <a:off x="1238250" y="5695950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6" name="Первомайский"/>
          <p:cNvSpPr>
            <a:spLocks/>
          </p:cNvSpPr>
          <p:nvPr/>
        </p:nvSpPr>
        <p:spPr bwMode="auto">
          <a:xfrm>
            <a:off x="1743075" y="5972175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7" name="Лукояновский"/>
          <p:cNvSpPr>
            <a:spLocks/>
          </p:cNvSpPr>
          <p:nvPr/>
        </p:nvSpPr>
        <p:spPr bwMode="auto">
          <a:xfrm>
            <a:off x="2371725" y="5953125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8" name="Починковский"/>
          <p:cNvSpPr>
            <a:spLocks/>
          </p:cNvSpPr>
          <p:nvPr/>
        </p:nvSpPr>
        <p:spPr bwMode="auto">
          <a:xfrm>
            <a:off x="2514600" y="6410325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9" name="Павловский"/>
          <p:cNvSpPr>
            <a:spLocks/>
          </p:cNvSpPr>
          <p:nvPr/>
        </p:nvSpPr>
        <p:spPr bwMode="auto">
          <a:xfrm>
            <a:off x="1057275" y="4114800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0" name="Володарский"/>
          <p:cNvSpPr>
            <a:spLocks/>
          </p:cNvSpPr>
          <p:nvPr/>
        </p:nvSpPr>
        <p:spPr bwMode="auto">
          <a:xfrm>
            <a:off x="1057275" y="3571875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1" name="rvet"/>
          <p:cNvSpPr txBox="1">
            <a:spLocks noChangeAspect="1" noChangeArrowheads="1"/>
          </p:cNvSpPr>
          <p:nvPr/>
        </p:nvSpPr>
        <p:spPr bwMode="auto">
          <a:xfrm>
            <a:off x="3533775" y="971550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272" name="rhah"/>
          <p:cNvSpPr txBox="1">
            <a:spLocks noChangeArrowheads="1"/>
          </p:cNvSpPr>
          <p:nvPr/>
        </p:nvSpPr>
        <p:spPr bwMode="auto">
          <a:xfrm>
            <a:off x="4381500" y="1285876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273" name="rtoha"/>
          <p:cNvSpPr txBox="1">
            <a:spLocks noChangeArrowheads="1"/>
          </p:cNvSpPr>
          <p:nvPr/>
        </p:nvSpPr>
        <p:spPr bwMode="auto">
          <a:xfrm flipV="1">
            <a:off x="5133975" y="962025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Тоншаевский</a:t>
            </a:r>
          </a:p>
        </p:txBody>
      </p:sp>
      <p:sp>
        <p:nvSpPr>
          <p:cNvPr id="274" name="rtonk" descr="Подпись: Тонкинский"/>
          <p:cNvSpPr txBox="1">
            <a:spLocks noChangeArrowheads="1"/>
          </p:cNvSpPr>
          <p:nvPr/>
        </p:nvSpPr>
        <p:spPr bwMode="auto">
          <a:xfrm>
            <a:off x="4476750" y="16287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Тонкинский</a:t>
            </a:r>
          </a:p>
        </p:txBody>
      </p:sp>
      <p:sp>
        <p:nvSpPr>
          <p:cNvPr id="275" name="rure"/>
          <p:cNvSpPr txBox="1">
            <a:spLocks noChangeArrowheads="1"/>
          </p:cNvSpPr>
          <p:nvPr/>
        </p:nvSpPr>
        <p:spPr bwMode="auto">
          <a:xfrm>
            <a:off x="3867150" y="1447800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Уренский</a:t>
            </a:r>
          </a:p>
        </p:txBody>
      </p:sp>
      <p:sp>
        <p:nvSpPr>
          <p:cNvPr id="276" name="rvarn"/>
          <p:cNvSpPr txBox="1">
            <a:spLocks noChangeArrowheads="1"/>
          </p:cNvSpPr>
          <p:nvPr/>
        </p:nvSpPr>
        <p:spPr bwMode="auto">
          <a:xfrm>
            <a:off x="2895600" y="1457325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Варнавинский</a:t>
            </a:r>
          </a:p>
        </p:txBody>
      </p:sp>
      <p:sp>
        <p:nvSpPr>
          <p:cNvPr id="277" name="rkras"/>
          <p:cNvSpPr txBox="1">
            <a:spLocks noChangeArrowheads="1"/>
          </p:cNvSpPr>
          <p:nvPr/>
        </p:nvSpPr>
        <p:spPr bwMode="auto">
          <a:xfrm>
            <a:off x="3133725" y="2076450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Краснобаковский</a:t>
            </a:r>
          </a:p>
        </p:txBody>
      </p:sp>
      <p:sp>
        <p:nvSpPr>
          <p:cNvPr id="278" name="rsar"/>
          <p:cNvSpPr txBox="1">
            <a:spLocks noChangeArrowheads="1"/>
          </p:cNvSpPr>
          <p:nvPr/>
        </p:nvSpPr>
        <p:spPr bwMode="auto">
          <a:xfrm>
            <a:off x="4457700" y="2152650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Шарангский</a:t>
            </a:r>
          </a:p>
        </p:txBody>
      </p:sp>
      <p:sp>
        <p:nvSpPr>
          <p:cNvPr id="279" name="rsem"/>
          <p:cNvSpPr txBox="1">
            <a:spLocks noChangeArrowheads="1"/>
          </p:cNvSpPr>
          <p:nvPr/>
        </p:nvSpPr>
        <p:spPr bwMode="auto">
          <a:xfrm>
            <a:off x="2495550" y="2867025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280" name="rvosk"/>
          <p:cNvSpPr txBox="1">
            <a:spLocks noChangeArrowheads="1"/>
          </p:cNvSpPr>
          <p:nvPr/>
        </p:nvSpPr>
        <p:spPr bwMode="auto">
          <a:xfrm>
            <a:off x="3562350" y="2543175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281" name="rkovr"/>
          <p:cNvSpPr txBox="1">
            <a:spLocks noChangeArrowheads="1"/>
          </p:cNvSpPr>
          <p:nvPr/>
        </p:nvSpPr>
        <p:spPr bwMode="auto">
          <a:xfrm>
            <a:off x="1933575" y="2057400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Ковернинский</a:t>
            </a:r>
          </a:p>
        </p:txBody>
      </p:sp>
      <p:sp>
        <p:nvSpPr>
          <p:cNvPr id="282" name="rsokol"/>
          <p:cNvSpPr txBox="1">
            <a:spLocks noChangeArrowheads="1"/>
          </p:cNvSpPr>
          <p:nvPr/>
        </p:nvSpPr>
        <p:spPr bwMode="auto">
          <a:xfrm>
            <a:off x="1743074" y="2019300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г.о.Сокольский</a:t>
            </a:r>
          </a:p>
        </p:txBody>
      </p:sp>
      <p:sp>
        <p:nvSpPr>
          <p:cNvPr id="283" name="rgor"/>
          <p:cNvSpPr txBox="1">
            <a:spLocks noChangeArrowheads="1"/>
          </p:cNvSpPr>
          <p:nvPr/>
        </p:nvSpPr>
        <p:spPr bwMode="auto">
          <a:xfrm>
            <a:off x="1752600" y="3057525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Городец-кий</a:t>
            </a:r>
          </a:p>
        </p:txBody>
      </p:sp>
      <p:sp>
        <p:nvSpPr>
          <p:cNvPr id="284" name="rbors"/>
          <p:cNvSpPr txBox="1">
            <a:spLocks noChangeArrowheads="1"/>
          </p:cNvSpPr>
          <p:nvPr/>
        </p:nvSpPr>
        <p:spPr bwMode="auto">
          <a:xfrm>
            <a:off x="2505075" y="3676650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285" name="rlisk"/>
          <p:cNvSpPr txBox="1">
            <a:spLocks noChangeArrowheads="1"/>
          </p:cNvSpPr>
          <p:nvPr/>
        </p:nvSpPr>
        <p:spPr bwMode="auto">
          <a:xfrm>
            <a:off x="3343275" y="3657600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Лыско-вский</a:t>
            </a:r>
          </a:p>
        </p:txBody>
      </p:sp>
      <p:sp>
        <p:nvSpPr>
          <p:cNvPr id="286" name="rvorot"/>
          <p:cNvSpPr txBox="1">
            <a:spLocks noChangeArrowheads="1"/>
          </p:cNvSpPr>
          <p:nvPr/>
        </p:nvSpPr>
        <p:spPr bwMode="auto">
          <a:xfrm>
            <a:off x="3762375" y="3609975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г.о.Воро-тынский</a:t>
            </a:r>
          </a:p>
        </p:txBody>
      </p:sp>
      <p:sp>
        <p:nvSpPr>
          <p:cNvPr id="287" name="rchka"/>
          <p:cNvSpPr txBox="1">
            <a:spLocks noChangeArrowheads="1"/>
          </p:cNvSpPr>
          <p:nvPr/>
        </p:nvSpPr>
        <p:spPr bwMode="auto">
          <a:xfrm>
            <a:off x="1247775" y="3114675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288" name="rbalah"/>
          <p:cNvSpPr txBox="1">
            <a:spLocks noChangeArrowheads="1"/>
          </p:cNvSpPr>
          <p:nvPr/>
        </p:nvSpPr>
        <p:spPr bwMode="auto">
          <a:xfrm>
            <a:off x="1571625" y="3228975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289" name="rdzer"/>
          <p:cNvSpPr txBox="1">
            <a:spLocks noChangeArrowheads="1"/>
          </p:cNvSpPr>
          <p:nvPr/>
        </p:nvSpPr>
        <p:spPr bwMode="auto">
          <a:xfrm>
            <a:off x="1733550" y="3952875"/>
            <a:ext cx="438150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290" name="rvolod"/>
          <p:cNvSpPr txBox="1">
            <a:spLocks noChangeArrowheads="1"/>
          </p:cNvSpPr>
          <p:nvPr/>
        </p:nvSpPr>
        <p:spPr bwMode="auto">
          <a:xfrm>
            <a:off x="1143000" y="3829050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Володар-ский</a:t>
            </a:r>
          </a:p>
        </p:txBody>
      </p:sp>
      <p:sp>
        <p:nvSpPr>
          <p:cNvPr id="291" name="rnovgr"/>
          <p:cNvSpPr txBox="1">
            <a:spLocks noChangeArrowheads="1"/>
          </p:cNvSpPr>
          <p:nvPr/>
        </p:nvSpPr>
        <p:spPr bwMode="auto">
          <a:xfrm>
            <a:off x="2143125" y="36099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292" name="rpavlo"/>
          <p:cNvSpPr txBox="1">
            <a:spLocks noChangeArrowheads="1"/>
          </p:cNvSpPr>
          <p:nvPr/>
        </p:nvSpPr>
        <p:spPr bwMode="auto">
          <a:xfrm>
            <a:off x="1133475" y="4019550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293" name="rvacha"/>
          <p:cNvSpPr txBox="1">
            <a:spLocks noChangeArrowheads="1"/>
          </p:cNvSpPr>
          <p:nvPr/>
        </p:nvSpPr>
        <p:spPr bwMode="auto">
          <a:xfrm>
            <a:off x="885825" y="4438650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294" name="rsosn"/>
          <p:cNvSpPr txBox="1">
            <a:spLocks noChangeArrowheads="1"/>
          </p:cNvSpPr>
          <p:nvPr/>
        </p:nvSpPr>
        <p:spPr bwMode="auto">
          <a:xfrm>
            <a:off x="1352550" y="4572000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295" name="rbogor"/>
          <p:cNvSpPr txBox="1">
            <a:spLocks noChangeArrowheads="1"/>
          </p:cNvSpPr>
          <p:nvPr/>
        </p:nvSpPr>
        <p:spPr bwMode="auto">
          <a:xfrm>
            <a:off x="1666875" y="3886200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Богородский</a:t>
            </a:r>
          </a:p>
        </p:txBody>
      </p:sp>
      <p:sp>
        <p:nvSpPr>
          <p:cNvPr id="296" name="rkstov"/>
          <p:cNvSpPr txBox="1">
            <a:spLocks noChangeArrowheads="1"/>
          </p:cNvSpPr>
          <p:nvPr/>
        </p:nvSpPr>
        <p:spPr bwMode="auto">
          <a:xfrm>
            <a:off x="2466975" y="4086225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297" name="rspas"/>
          <p:cNvSpPr txBox="1">
            <a:spLocks noChangeArrowheads="1"/>
          </p:cNvSpPr>
          <p:nvPr/>
        </p:nvSpPr>
        <p:spPr bwMode="auto">
          <a:xfrm>
            <a:off x="3752850" y="4305300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298" name="rdalk"/>
          <p:cNvSpPr txBox="1">
            <a:spLocks noChangeArrowheads="1"/>
          </p:cNvSpPr>
          <p:nvPr/>
        </p:nvSpPr>
        <p:spPr bwMode="auto">
          <a:xfrm>
            <a:off x="1962150" y="4400550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Дальне-константиновский</a:t>
            </a:r>
          </a:p>
        </p:txBody>
      </p:sp>
      <p:sp>
        <p:nvSpPr>
          <p:cNvPr id="299" name="rbolmu"/>
          <p:cNvSpPr txBox="1">
            <a:spLocks noChangeArrowheads="1"/>
          </p:cNvSpPr>
          <p:nvPr/>
        </p:nvSpPr>
        <p:spPr bwMode="auto">
          <a:xfrm>
            <a:off x="2847976" y="4743450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Больше-мураш-кинский</a:t>
            </a:r>
          </a:p>
        </p:txBody>
      </p:sp>
      <p:sp>
        <p:nvSpPr>
          <p:cNvPr id="300" name="rknag"/>
          <p:cNvSpPr txBox="1">
            <a:spLocks noChangeArrowheads="1"/>
          </p:cNvSpPr>
          <p:nvPr/>
        </p:nvSpPr>
        <p:spPr bwMode="auto">
          <a:xfrm>
            <a:off x="3305175" y="4743450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</a:p>
        </p:txBody>
      </p:sp>
      <p:sp>
        <p:nvSpPr>
          <p:cNvPr id="301" name="rnava"/>
          <p:cNvSpPr txBox="1">
            <a:spLocks noChangeArrowheads="1"/>
          </p:cNvSpPr>
          <p:nvPr/>
        </p:nvSpPr>
        <p:spPr bwMode="auto">
          <a:xfrm>
            <a:off x="504825" y="5172075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302" name="rarda"/>
          <p:cNvSpPr txBox="1">
            <a:spLocks noChangeArrowheads="1"/>
          </p:cNvSpPr>
          <p:nvPr/>
        </p:nvSpPr>
        <p:spPr bwMode="auto">
          <a:xfrm>
            <a:off x="1219200" y="5362575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303" name="rarza"/>
          <p:cNvSpPr txBox="1">
            <a:spLocks noChangeArrowheads="1"/>
          </p:cNvSpPr>
          <p:nvPr/>
        </p:nvSpPr>
        <p:spPr bwMode="auto">
          <a:xfrm>
            <a:off x="1876425" y="5505450"/>
            <a:ext cx="4762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Арзамас-ский</a:t>
            </a:r>
          </a:p>
        </p:txBody>
      </p:sp>
      <p:sp>
        <p:nvSpPr>
          <p:cNvPr id="304" name="rvad"/>
          <p:cNvSpPr txBox="1">
            <a:spLocks noChangeArrowheads="1"/>
          </p:cNvSpPr>
          <p:nvPr/>
        </p:nvSpPr>
        <p:spPr bwMode="auto">
          <a:xfrm>
            <a:off x="2333625" y="5029200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305" name="rperev"/>
          <p:cNvSpPr txBox="1">
            <a:spLocks noChangeArrowheads="1"/>
          </p:cNvSpPr>
          <p:nvPr/>
        </p:nvSpPr>
        <p:spPr bwMode="auto">
          <a:xfrm>
            <a:off x="2667000" y="5048250"/>
            <a:ext cx="304800" cy="43815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Перевоз-ский</a:t>
            </a:r>
          </a:p>
        </p:txBody>
      </p:sp>
      <p:sp>
        <p:nvSpPr>
          <p:cNvPr id="306" name="rbytyr"/>
          <p:cNvSpPr txBox="1">
            <a:spLocks noChangeArrowheads="1"/>
          </p:cNvSpPr>
          <p:nvPr/>
        </p:nvSpPr>
        <p:spPr bwMode="auto">
          <a:xfrm>
            <a:off x="3057525" y="4905375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Бутур-линский</a:t>
            </a:r>
          </a:p>
        </p:txBody>
      </p:sp>
      <p:sp>
        <p:nvSpPr>
          <p:cNvPr id="307" name="rserg"/>
          <p:cNvSpPr txBox="1">
            <a:spLocks noChangeArrowheads="1"/>
          </p:cNvSpPr>
          <p:nvPr/>
        </p:nvSpPr>
        <p:spPr bwMode="auto">
          <a:xfrm>
            <a:off x="3514725" y="4848225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Сергач-ский</a:t>
            </a:r>
          </a:p>
        </p:txBody>
      </p:sp>
      <p:sp>
        <p:nvSpPr>
          <p:cNvPr id="308" name="rpila"/>
          <p:cNvSpPr txBox="1">
            <a:spLocks noChangeArrowheads="1"/>
          </p:cNvSpPr>
          <p:nvPr/>
        </p:nvSpPr>
        <p:spPr bwMode="auto">
          <a:xfrm>
            <a:off x="4086225" y="5210175"/>
            <a:ext cx="409576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Пиль-нен-ский</a:t>
            </a:r>
          </a:p>
        </p:txBody>
      </p:sp>
      <p:sp>
        <p:nvSpPr>
          <p:cNvPr id="309" name="rkyle"/>
          <p:cNvSpPr txBox="1">
            <a:spLocks noChangeArrowheads="1"/>
          </p:cNvSpPr>
          <p:nvPr/>
        </p:nvSpPr>
        <p:spPr bwMode="auto">
          <a:xfrm>
            <a:off x="695325" y="517207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10" name="rhat"/>
          <p:cNvSpPr txBox="1">
            <a:spLocks noChangeArrowheads="1"/>
          </p:cNvSpPr>
          <p:nvPr/>
        </p:nvSpPr>
        <p:spPr bwMode="auto">
          <a:xfrm>
            <a:off x="2295525" y="5505450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311" name="rgaga"/>
          <p:cNvSpPr txBox="1">
            <a:spLocks noChangeArrowheads="1"/>
          </p:cNvSpPr>
          <p:nvPr/>
        </p:nvSpPr>
        <p:spPr bwMode="auto">
          <a:xfrm>
            <a:off x="3114675" y="5772150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312" name="rkrso"/>
          <p:cNvSpPr txBox="1">
            <a:spLocks noChangeArrowheads="1"/>
          </p:cNvSpPr>
          <p:nvPr/>
        </p:nvSpPr>
        <p:spPr bwMode="auto">
          <a:xfrm>
            <a:off x="3724275" y="5219700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Красно-октябрь-</a:t>
            </a:r>
          </a:p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ский</a:t>
            </a:r>
          </a:p>
        </p:txBody>
      </p:sp>
      <p:sp>
        <p:nvSpPr>
          <p:cNvPr id="313" name="rsech"/>
          <p:cNvSpPr txBox="1">
            <a:spLocks noChangeArrowheads="1"/>
          </p:cNvSpPr>
          <p:nvPr/>
        </p:nvSpPr>
        <p:spPr bwMode="auto">
          <a:xfrm>
            <a:off x="3924300" y="5524500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Сеченовский</a:t>
            </a:r>
          </a:p>
        </p:txBody>
      </p:sp>
      <p:sp>
        <p:nvSpPr>
          <p:cNvPr id="314" name="rviks"/>
          <p:cNvSpPr txBox="1">
            <a:spLocks noChangeArrowheads="1"/>
          </p:cNvSpPr>
          <p:nvPr/>
        </p:nvSpPr>
        <p:spPr bwMode="auto">
          <a:xfrm>
            <a:off x="276225" y="5534025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315" name="rvozn"/>
          <p:cNvSpPr txBox="1">
            <a:spLocks noChangeArrowheads="1"/>
          </p:cNvSpPr>
          <p:nvPr/>
        </p:nvSpPr>
        <p:spPr bwMode="auto">
          <a:xfrm>
            <a:off x="809625" y="6029325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316" name="rdivo"/>
          <p:cNvSpPr txBox="1">
            <a:spLocks noChangeArrowheads="1"/>
          </p:cNvSpPr>
          <p:nvPr/>
        </p:nvSpPr>
        <p:spPr bwMode="auto">
          <a:xfrm>
            <a:off x="1352550" y="5734050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317" name="rpervo"/>
          <p:cNvSpPr txBox="1">
            <a:spLocks noChangeArrowheads="1"/>
          </p:cNvSpPr>
          <p:nvPr/>
        </p:nvSpPr>
        <p:spPr bwMode="auto">
          <a:xfrm>
            <a:off x="1828800" y="6248400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318" name="rluko"/>
          <p:cNvSpPr txBox="1">
            <a:spLocks noChangeArrowheads="1"/>
          </p:cNvSpPr>
          <p:nvPr/>
        </p:nvSpPr>
        <p:spPr bwMode="auto">
          <a:xfrm>
            <a:off x="2619375" y="5895975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319" name="rbbol"/>
          <p:cNvSpPr txBox="1">
            <a:spLocks noChangeArrowheads="1"/>
          </p:cNvSpPr>
          <p:nvPr/>
        </p:nvSpPr>
        <p:spPr bwMode="auto">
          <a:xfrm>
            <a:off x="3257550" y="5915025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320" name="rpoch"/>
          <p:cNvSpPr txBox="1">
            <a:spLocks noChangeArrowheads="1"/>
          </p:cNvSpPr>
          <p:nvPr/>
        </p:nvSpPr>
        <p:spPr bwMode="auto">
          <a:xfrm>
            <a:off x="2743200" y="648652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321" name="Oval 511"/>
          <p:cNvSpPr>
            <a:spLocks noChangeArrowheads="1"/>
          </p:cNvSpPr>
          <p:nvPr/>
        </p:nvSpPr>
        <p:spPr bwMode="auto">
          <a:xfrm>
            <a:off x="1495425" y="6419850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22" name="Oval 512"/>
          <p:cNvSpPr>
            <a:spLocks noChangeArrowheads="1"/>
          </p:cNvSpPr>
          <p:nvPr/>
        </p:nvSpPr>
        <p:spPr bwMode="auto">
          <a:xfrm>
            <a:off x="1438275" y="6410325"/>
            <a:ext cx="466725" cy="26670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 Саров</a:t>
            </a:r>
          </a:p>
        </p:txBody>
      </p:sp>
      <p:sp>
        <p:nvSpPr>
          <p:cNvPr id="323" name="Oval 512"/>
          <p:cNvSpPr>
            <a:spLocks noChangeArrowheads="1"/>
          </p:cNvSpPr>
          <p:nvPr/>
        </p:nvSpPr>
        <p:spPr bwMode="auto">
          <a:xfrm>
            <a:off x="1828800" y="5229225"/>
            <a:ext cx="466725" cy="26670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г.Арзамас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585" y="103188"/>
            <a:ext cx="1300064" cy="951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75656" y="116632"/>
            <a:ext cx="7200900" cy="648370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Удельный вес молодежи в общем числе лиц, осужденных за совершение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наркопреступлений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683568" y="4293096"/>
            <a:ext cx="8064896" cy="223224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5436098" y="2067406"/>
          <a:ext cx="3491877" cy="4698134"/>
        </p:xfrm>
        <a:graphic>
          <a:graphicData uri="http://schemas.openxmlformats.org/drawingml/2006/table">
            <a:tbl>
              <a:tblPr/>
              <a:tblGrid>
                <a:gridCol w="327727"/>
                <a:gridCol w="287650"/>
                <a:gridCol w="287650"/>
                <a:gridCol w="287650"/>
                <a:gridCol w="287650"/>
                <a:gridCol w="287650"/>
                <a:gridCol w="287650"/>
                <a:gridCol w="287650"/>
                <a:gridCol w="287650"/>
                <a:gridCol w="287650"/>
                <a:gridCol w="287650"/>
                <a:gridCol w="287650"/>
              </a:tblGrid>
              <a:tr h="8595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 gridSpan="5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 gridSpan="5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600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1" i="0" u="none" strike="noStrike" dirty="0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258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Критерии 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901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507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напряженный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507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тяжелый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507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предкризисный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507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кризисный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40" name="Ветлужский"/>
          <p:cNvSpPr>
            <a:spLocks/>
          </p:cNvSpPr>
          <p:nvPr/>
        </p:nvSpPr>
        <p:spPr bwMode="auto">
          <a:xfrm>
            <a:off x="3171825" y="847725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1" name="Шахунский"/>
          <p:cNvSpPr>
            <a:spLocks/>
          </p:cNvSpPr>
          <p:nvPr/>
        </p:nvSpPr>
        <p:spPr bwMode="auto">
          <a:xfrm>
            <a:off x="4257675" y="866775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2" name="Тоншаевский"/>
          <p:cNvSpPr>
            <a:spLocks/>
          </p:cNvSpPr>
          <p:nvPr/>
        </p:nvSpPr>
        <p:spPr bwMode="auto">
          <a:xfrm>
            <a:off x="4972050" y="952500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3" name="Уреньский"/>
          <p:cNvSpPr>
            <a:spLocks/>
          </p:cNvSpPr>
          <p:nvPr/>
        </p:nvSpPr>
        <p:spPr bwMode="auto">
          <a:xfrm>
            <a:off x="3619500" y="1466850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4" name="Тонкинский"/>
          <p:cNvSpPr>
            <a:spLocks/>
          </p:cNvSpPr>
          <p:nvPr/>
        </p:nvSpPr>
        <p:spPr bwMode="auto">
          <a:xfrm>
            <a:off x="4171950" y="1847850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5" name="Варнавинский"/>
          <p:cNvSpPr>
            <a:spLocks/>
          </p:cNvSpPr>
          <p:nvPr/>
        </p:nvSpPr>
        <p:spPr bwMode="auto">
          <a:xfrm>
            <a:off x="2628900" y="1266825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6" name="Краснобаковский"/>
          <p:cNvSpPr>
            <a:spLocks/>
          </p:cNvSpPr>
          <p:nvPr/>
        </p:nvSpPr>
        <p:spPr bwMode="auto">
          <a:xfrm>
            <a:off x="2971800" y="2076450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7" name="Шарангский"/>
          <p:cNvSpPr>
            <a:spLocks/>
          </p:cNvSpPr>
          <p:nvPr/>
        </p:nvSpPr>
        <p:spPr bwMode="auto">
          <a:xfrm>
            <a:off x="4314825" y="2076450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8" name="Ковернинский"/>
          <p:cNvSpPr>
            <a:spLocks/>
          </p:cNvSpPr>
          <p:nvPr/>
        </p:nvSpPr>
        <p:spPr bwMode="auto">
          <a:xfrm>
            <a:off x="1895475" y="1828800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9" name="Сокольский"/>
          <p:cNvSpPr>
            <a:spLocks/>
          </p:cNvSpPr>
          <p:nvPr/>
        </p:nvSpPr>
        <p:spPr bwMode="auto">
          <a:xfrm>
            <a:off x="1590675" y="1743075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0" name="Воскресенский"/>
          <p:cNvSpPr>
            <a:spLocks/>
          </p:cNvSpPr>
          <p:nvPr/>
        </p:nvSpPr>
        <p:spPr bwMode="auto">
          <a:xfrm>
            <a:off x="3200400" y="2352675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1" name="Семеновский"/>
          <p:cNvSpPr>
            <a:spLocks/>
          </p:cNvSpPr>
          <p:nvPr/>
        </p:nvSpPr>
        <p:spPr bwMode="auto">
          <a:xfrm>
            <a:off x="2371725" y="2028825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2" name="Городецкий"/>
          <p:cNvSpPr>
            <a:spLocks/>
          </p:cNvSpPr>
          <p:nvPr/>
        </p:nvSpPr>
        <p:spPr bwMode="auto">
          <a:xfrm>
            <a:off x="1752600" y="2676525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FF99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3" name="Чкаловский"/>
          <p:cNvSpPr>
            <a:spLocks/>
          </p:cNvSpPr>
          <p:nvPr/>
        </p:nvSpPr>
        <p:spPr bwMode="auto">
          <a:xfrm>
            <a:off x="1228725" y="2952750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4" name="Борский"/>
          <p:cNvSpPr>
            <a:spLocks/>
          </p:cNvSpPr>
          <p:nvPr/>
        </p:nvSpPr>
        <p:spPr bwMode="auto">
          <a:xfrm>
            <a:off x="2133600" y="2895600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FF99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5" name="Лысковский"/>
          <p:cNvSpPr>
            <a:spLocks/>
          </p:cNvSpPr>
          <p:nvPr/>
        </p:nvSpPr>
        <p:spPr bwMode="auto">
          <a:xfrm>
            <a:off x="3219450" y="3600450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6" name="Лысковский 2"/>
          <p:cNvSpPr>
            <a:spLocks/>
          </p:cNvSpPr>
          <p:nvPr/>
        </p:nvSpPr>
        <p:spPr bwMode="auto">
          <a:xfrm>
            <a:off x="3028950" y="4286250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7" name="Воротынский"/>
          <p:cNvSpPr>
            <a:spLocks/>
          </p:cNvSpPr>
          <p:nvPr/>
        </p:nvSpPr>
        <p:spPr bwMode="auto">
          <a:xfrm>
            <a:off x="3705225" y="3600450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8" name="Воротынский 2"/>
          <p:cNvSpPr>
            <a:spLocks/>
          </p:cNvSpPr>
          <p:nvPr/>
        </p:nvSpPr>
        <p:spPr bwMode="auto">
          <a:xfrm>
            <a:off x="3790950" y="4219575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9" name="Балахнинский"/>
          <p:cNvSpPr>
            <a:spLocks/>
          </p:cNvSpPr>
          <p:nvPr/>
        </p:nvSpPr>
        <p:spPr bwMode="auto">
          <a:xfrm>
            <a:off x="1438275" y="3362325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FF99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0" name="Нижний Новгород"/>
          <p:cNvSpPr>
            <a:spLocks/>
          </p:cNvSpPr>
          <p:nvPr/>
        </p:nvSpPr>
        <p:spPr bwMode="auto">
          <a:xfrm>
            <a:off x="2085975" y="3790950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1" name="Дзержинск"/>
          <p:cNvSpPr>
            <a:spLocks/>
          </p:cNvSpPr>
          <p:nvPr/>
        </p:nvSpPr>
        <p:spPr bwMode="auto">
          <a:xfrm>
            <a:off x="1724025" y="3876675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2" name="Кстовский"/>
          <p:cNvSpPr>
            <a:spLocks/>
          </p:cNvSpPr>
          <p:nvPr/>
        </p:nvSpPr>
        <p:spPr bwMode="auto">
          <a:xfrm>
            <a:off x="2219325" y="4019550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3" name="Богородский"/>
          <p:cNvSpPr>
            <a:spLocks/>
          </p:cNvSpPr>
          <p:nvPr/>
        </p:nvSpPr>
        <p:spPr bwMode="auto">
          <a:xfrm>
            <a:off x="1571625" y="4086225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4" name="Дальнеконстантиновский"/>
          <p:cNvSpPr>
            <a:spLocks/>
          </p:cNvSpPr>
          <p:nvPr/>
        </p:nvSpPr>
        <p:spPr bwMode="auto">
          <a:xfrm>
            <a:off x="1952625" y="4371975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FF99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5" name="Перевозский"/>
          <p:cNvSpPr>
            <a:spLocks/>
          </p:cNvSpPr>
          <p:nvPr/>
        </p:nvSpPr>
        <p:spPr bwMode="auto">
          <a:xfrm>
            <a:off x="2667000" y="4762500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6" name="Вадский"/>
          <p:cNvSpPr>
            <a:spLocks/>
          </p:cNvSpPr>
          <p:nvPr/>
        </p:nvSpPr>
        <p:spPr bwMode="auto">
          <a:xfrm>
            <a:off x="2314575" y="4981575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7" name="Большемурашкинский"/>
          <p:cNvSpPr>
            <a:spLocks/>
          </p:cNvSpPr>
          <p:nvPr/>
        </p:nvSpPr>
        <p:spPr bwMode="auto">
          <a:xfrm>
            <a:off x="2781300" y="4657725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8" name="Княгининский"/>
          <p:cNvSpPr>
            <a:spLocks/>
          </p:cNvSpPr>
          <p:nvPr/>
        </p:nvSpPr>
        <p:spPr bwMode="auto">
          <a:xfrm>
            <a:off x="3209925" y="4667250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9" name="Спасский"/>
          <p:cNvSpPr>
            <a:spLocks/>
          </p:cNvSpPr>
          <p:nvPr/>
        </p:nvSpPr>
        <p:spPr bwMode="auto">
          <a:xfrm>
            <a:off x="3695700" y="4438650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0" name="Пильненский"/>
          <p:cNvSpPr>
            <a:spLocks/>
          </p:cNvSpPr>
          <p:nvPr/>
        </p:nvSpPr>
        <p:spPr bwMode="auto">
          <a:xfrm>
            <a:off x="3971925" y="4619625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1" name="Вачский"/>
          <p:cNvSpPr>
            <a:spLocks/>
          </p:cNvSpPr>
          <p:nvPr/>
        </p:nvSpPr>
        <p:spPr bwMode="auto">
          <a:xfrm>
            <a:off x="723900" y="4505325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2" name="Сосновский"/>
          <p:cNvSpPr>
            <a:spLocks/>
          </p:cNvSpPr>
          <p:nvPr/>
        </p:nvSpPr>
        <p:spPr bwMode="auto">
          <a:xfrm>
            <a:off x="1276350" y="4581525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3" name="Арзамасский"/>
          <p:cNvSpPr>
            <a:spLocks/>
          </p:cNvSpPr>
          <p:nvPr/>
        </p:nvSpPr>
        <p:spPr bwMode="auto">
          <a:xfrm>
            <a:off x="1628775" y="5029200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4" name="Бутурлинский"/>
          <p:cNvSpPr>
            <a:spLocks/>
          </p:cNvSpPr>
          <p:nvPr/>
        </p:nvSpPr>
        <p:spPr bwMode="auto">
          <a:xfrm>
            <a:off x="2809875" y="4991100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5" name="Сергачский"/>
          <p:cNvSpPr>
            <a:spLocks/>
          </p:cNvSpPr>
          <p:nvPr/>
        </p:nvSpPr>
        <p:spPr bwMode="auto">
          <a:xfrm>
            <a:off x="3448050" y="4905375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6" name="Краснооктябрьский"/>
          <p:cNvSpPr>
            <a:spLocks/>
          </p:cNvSpPr>
          <p:nvPr/>
        </p:nvSpPr>
        <p:spPr bwMode="auto">
          <a:xfrm>
            <a:off x="3609975" y="5476875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7" name="Сеченовский"/>
          <p:cNvSpPr>
            <a:spLocks/>
          </p:cNvSpPr>
          <p:nvPr/>
        </p:nvSpPr>
        <p:spPr bwMode="auto">
          <a:xfrm>
            <a:off x="3905250" y="5524500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8" name="Навашинский"/>
          <p:cNvSpPr>
            <a:spLocks/>
          </p:cNvSpPr>
          <p:nvPr/>
        </p:nvSpPr>
        <p:spPr bwMode="auto">
          <a:xfrm>
            <a:off x="371475" y="4886325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9" name="Ардатовский"/>
          <p:cNvSpPr>
            <a:spLocks/>
          </p:cNvSpPr>
          <p:nvPr/>
        </p:nvSpPr>
        <p:spPr bwMode="auto">
          <a:xfrm>
            <a:off x="1038225" y="5172075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80" name="Шатковский"/>
          <p:cNvSpPr>
            <a:spLocks/>
          </p:cNvSpPr>
          <p:nvPr/>
        </p:nvSpPr>
        <p:spPr bwMode="auto">
          <a:xfrm>
            <a:off x="2095500" y="5619750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81" name="Гагинский"/>
          <p:cNvSpPr>
            <a:spLocks/>
          </p:cNvSpPr>
          <p:nvPr/>
        </p:nvSpPr>
        <p:spPr bwMode="auto">
          <a:xfrm>
            <a:off x="2943225" y="5524500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82" name="Большеболдинский"/>
          <p:cNvSpPr>
            <a:spLocks/>
          </p:cNvSpPr>
          <p:nvPr/>
        </p:nvSpPr>
        <p:spPr bwMode="auto">
          <a:xfrm>
            <a:off x="3171825" y="5962650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83" name="Кулебакский"/>
          <p:cNvSpPr>
            <a:spLocks/>
          </p:cNvSpPr>
          <p:nvPr/>
        </p:nvSpPr>
        <p:spPr bwMode="auto">
          <a:xfrm>
            <a:off x="523875" y="5334000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84" name="Выксунский"/>
          <p:cNvSpPr>
            <a:spLocks/>
          </p:cNvSpPr>
          <p:nvPr/>
        </p:nvSpPr>
        <p:spPr bwMode="auto">
          <a:xfrm>
            <a:off x="114300" y="5419725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85" name="Вознесенский"/>
          <p:cNvSpPr>
            <a:spLocks/>
          </p:cNvSpPr>
          <p:nvPr/>
        </p:nvSpPr>
        <p:spPr bwMode="auto">
          <a:xfrm>
            <a:off x="714375" y="6105525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86" name="Дивеевский"/>
          <p:cNvSpPr>
            <a:spLocks/>
          </p:cNvSpPr>
          <p:nvPr/>
        </p:nvSpPr>
        <p:spPr bwMode="auto">
          <a:xfrm>
            <a:off x="1238250" y="5695950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87" name="Первомайский"/>
          <p:cNvSpPr>
            <a:spLocks/>
          </p:cNvSpPr>
          <p:nvPr/>
        </p:nvSpPr>
        <p:spPr bwMode="auto">
          <a:xfrm>
            <a:off x="1743075" y="5972175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88" name="Лукояновский"/>
          <p:cNvSpPr>
            <a:spLocks/>
          </p:cNvSpPr>
          <p:nvPr/>
        </p:nvSpPr>
        <p:spPr bwMode="auto">
          <a:xfrm>
            <a:off x="2371725" y="5953125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89" name="Починковский"/>
          <p:cNvSpPr>
            <a:spLocks/>
          </p:cNvSpPr>
          <p:nvPr/>
        </p:nvSpPr>
        <p:spPr bwMode="auto">
          <a:xfrm>
            <a:off x="2514600" y="6410325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90" name="Павловский"/>
          <p:cNvSpPr>
            <a:spLocks/>
          </p:cNvSpPr>
          <p:nvPr/>
        </p:nvSpPr>
        <p:spPr bwMode="auto">
          <a:xfrm>
            <a:off x="1057275" y="4114800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91" name="Володарский"/>
          <p:cNvSpPr>
            <a:spLocks/>
          </p:cNvSpPr>
          <p:nvPr/>
        </p:nvSpPr>
        <p:spPr bwMode="auto">
          <a:xfrm>
            <a:off x="1076325" y="3571875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92" name="rvet"/>
          <p:cNvSpPr txBox="1">
            <a:spLocks noChangeAspect="1" noChangeArrowheads="1"/>
          </p:cNvSpPr>
          <p:nvPr/>
        </p:nvSpPr>
        <p:spPr bwMode="auto">
          <a:xfrm>
            <a:off x="3533775" y="971550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293" name="rhah"/>
          <p:cNvSpPr txBox="1">
            <a:spLocks noChangeArrowheads="1"/>
          </p:cNvSpPr>
          <p:nvPr/>
        </p:nvSpPr>
        <p:spPr bwMode="auto">
          <a:xfrm>
            <a:off x="4381500" y="1285876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294" name="rtoha"/>
          <p:cNvSpPr txBox="1">
            <a:spLocks noChangeArrowheads="1"/>
          </p:cNvSpPr>
          <p:nvPr/>
        </p:nvSpPr>
        <p:spPr bwMode="auto">
          <a:xfrm flipV="1">
            <a:off x="5133975" y="962025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Тоншаевский</a:t>
            </a:r>
          </a:p>
        </p:txBody>
      </p:sp>
      <p:sp>
        <p:nvSpPr>
          <p:cNvPr id="295" name="rtonk" descr="Подпись: Тонкинский"/>
          <p:cNvSpPr txBox="1">
            <a:spLocks noChangeArrowheads="1"/>
          </p:cNvSpPr>
          <p:nvPr/>
        </p:nvSpPr>
        <p:spPr bwMode="auto">
          <a:xfrm>
            <a:off x="4476750" y="16287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Тонкинский</a:t>
            </a:r>
          </a:p>
        </p:txBody>
      </p:sp>
      <p:sp>
        <p:nvSpPr>
          <p:cNvPr id="296" name="rure"/>
          <p:cNvSpPr txBox="1">
            <a:spLocks noChangeArrowheads="1"/>
          </p:cNvSpPr>
          <p:nvPr/>
        </p:nvSpPr>
        <p:spPr bwMode="auto">
          <a:xfrm>
            <a:off x="3867150" y="1447800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Уренский</a:t>
            </a:r>
          </a:p>
        </p:txBody>
      </p:sp>
      <p:sp>
        <p:nvSpPr>
          <p:cNvPr id="297" name="rvarn"/>
          <p:cNvSpPr txBox="1">
            <a:spLocks noChangeArrowheads="1"/>
          </p:cNvSpPr>
          <p:nvPr/>
        </p:nvSpPr>
        <p:spPr bwMode="auto">
          <a:xfrm>
            <a:off x="2895600" y="1457325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Варнавинский</a:t>
            </a:r>
          </a:p>
        </p:txBody>
      </p:sp>
      <p:sp>
        <p:nvSpPr>
          <p:cNvPr id="298" name="rkras"/>
          <p:cNvSpPr txBox="1">
            <a:spLocks noChangeArrowheads="1"/>
          </p:cNvSpPr>
          <p:nvPr/>
        </p:nvSpPr>
        <p:spPr bwMode="auto">
          <a:xfrm>
            <a:off x="3133725" y="2076450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Краснобаковский</a:t>
            </a:r>
          </a:p>
        </p:txBody>
      </p:sp>
      <p:sp>
        <p:nvSpPr>
          <p:cNvPr id="299" name="rsar"/>
          <p:cNvSpPr txBox="1">
            <a:spLocks noChangeArrowheads="1"/>
          </p:cNvSpPr>
          <p:nvPr/>
        </p:nvSpPr>
        <p:spPr bwMode="auto">
          <a:xfrm>
            <a:off x="4457700" y="2152650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Шарангский</a:t>
            </a:r>
          </a:p>
        </p:txBody>
      </p:sp>
      <p:sp>
        <p:nvSpPr>
          <p:cNvPr id="300" name="rsem"/>
          <p:cNvSpPr txBox="1">
            <a:spLocks noChangeArrowheads="1"/>
          </p:cNvSpPr>
          <p:nvPr/>
        </p:nvSpPr>
        <p:spPr bwMode="auto">
          <a:xfrm>
            <a:off x="2495550" y="2867025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301" name="rvosk"/>
          <p:cNvSpPr txBox="1">
            <a:spLocks noChangeArrowheads="1"/>
          </p:cNvSpPr>
          <p:nvPr/>
        </p:nvSpPr>
        <p:spPr bwMode="auto">
          <a:xfrm>
            <a:off x="3562350" y="2543175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302" name="rkovr"/>
          <p:cNvSpPr txBox="1">
            <a:spLocks noChangeArrowheads="1"/>
          </p:cNvSpPr>
          <p:nvPr/>
        </p:nvSpPr>
        <p:spPr bwMode="auto">
          <a:xfrm>
            <a:off x="1933575" y="2057400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Ковернинский</a:t>
            </a:r>
          </a:p>
        </p:txBody>
      </p:sp>
      <p:sp>
        <p:nvSpPr>
          <p:cNvPr id="303" name="rsokol"/>
          <p:cNvSpPr txBox="1">
            <a:spLocks noChangeArrowheads="1"/>
          </p:cNvSpPr>
          <p:nvPr/>
        </p:nvSpPr>
        <p:spPr bwMode="auto">
          <a:xfrm>
            <a:off x="1743074" y="2019300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г.о.Сокольский</a:t>
            </a:r>
          </a:p>
        </p:txBody>
      </p:sp>
      <p:sp>
        <p:nvSpPr>
          <p:cNvPr id="304" name="rgor"/>
          <p:cNvSpPr txBox="1">
            <a:spLocks noChangeArrowheads="1"/>
          </p:cNvSpPr>
          <p:nvPr/>
        </p:nvSpPr>
        <p:spPr bwMode="auto">
          <a:xfrm>
            <a:off x="1752600" y="3057525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Городец-кий</a:t>
            </a:r>
          </a:p>
        </p:txBody>
      </p:sp>
      <p:sp>
        <p:nvSpPr>
          <p:cNvPr id="305" name="rbors"/>
          <p:cNvSpPr txBox="1">
            <a:spLocks noChangeArrowheads="1"/>
          </p:cNvSpPr>
          <p:nvPr/>
        </p:nvSpPr>
        <p:spPr bwMode="auto">
          <a:xfrm>
            <a:off x="2505075" y="3676650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306" name="rlisk"/>
          <p:cNvSpPr txBox="1">
            <a:spLocks noChangeArrowheads="1"/>
          </p:cNvSpPr>
          <p:nvPr/>
        </p:nvSpPr>
        <p:spPr bwMode="auto">
          <a:xfrm>
            <a:off x="3343275" y="3657600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Лыско-вский</a:t>
            </a:r>
          </a:p>
        </p:txBody>
      </p:sp>
      <p:sp>
        <p:nvSpPr>
          <p:cNvPr id="307" name="rvorot"/>
          <p:cNvSpPr txBox="1">
            <a:spLocks noChangeArrowheads="1"/>
          </p:cNvSpPr>
          <p:nvPr/>
        </p:nvSpPr>
        <p:spPr bwMode="auto">
          <a:xfrm>
            <a:off x="3762375" y="3609975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г.о.Воро-тынский</a:t>
            </a:r>
          </a:p>
        </p:txBody>
      </p:sp>
      <p:sp>
        <p:nvSpPr>
          <p:cNvPr id="308" name="rchka"/>
          <p:cNvSpPr txBox="1">
            <a:spLocks noChangeArrowheads="1"/>
          </p:cNvSpPr>
          <p:nvPr/>
        </p:nvSpPr>
        <p:spPr bwMode="auto">
          <a:xfrm>
            <a:off x="1247775" y="3114675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309" name="rbalah"/>
          <p:cNvSpPr txBox="1">
            <a:spLocks noChangeArrowheads="1"/>
          </p:cNvSpPr>
          <p:nvPr/>
        </p:nvSpPr>
        <p:spPr bwMode="auto">
          <a:xfrm>
            <a:off x="1571625" y="3228975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310" name="rdzer"/>
          <p:cNvSpPr txBox="1">
            <a:spLocks noChangeArrowheads="1"/>
          </p:cNvSpPr>
          <p:nvPr/>
        </p:nvSpPr>
        <p:spPr bwMode="auto">
          <a:xfrm>
            <a:off x="1762125" y="3962400"/>
            <a:ext cx="409575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311" name="rvolod"/>
          <p:cNvSpPr txBox="1">
            <a:spLocks noChangeArrowheads="1"/>
          </p:cNvSpPr>
          <p:nvPr/>
        </p:nvSpPr>
        <p:spPr bwMode="auto">
          <a:xfrm>
            <a:off x="1171575" y="3867150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Володар-ский</a:t>
            </a:r>
          </a:p>
        </p:txBody>
      </p:sp>
      <p:sp>
        <p:nvSpPr>
          <p:cNvPr id="312" name="rnovgr"/>
          <p:cNvSpPr txBox="1">
            <a:spLocks noChangeArrowheads="1"/>
          </p:cNvSpPr>
          <p:nvPr/>
        </p:nvSpPr>
        <p:spPr bwMode="auto">
          <a:xfrm>
            <a:off x="2143125" y="36099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313" name="rpavlo"/>
          <p:cNvSpPr txBox="1">
            <a:spLocks noChangeArrowheads="1"/>
          </p:cNvSpPr>
          <p:nvPr/>
        </p:nvSpPr>
        <p:spPr bwMode="auto">
          <a:xfrm>
            <a:off x="1133475" y="4019550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314" name="rvacha"/>
          <p:cNvSpPr txBox="1">
            <a:spLocks noChangeArrowheads="1"/>
          </p:cNvSpPr>
          <p:nvPr/>
        </p:nvSpPr>
        <p:spPr bwMode="auto">
          <a:xfrm>
            <a:off x="885825" y="4438650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315" name="rsosn"/>
          <p:cNvSpPr txBox="1">
            <a:spLocks noChangeArrowheads="1"/>
          </p:cNvSpPr>
          <p:nvPr/>
        </p:nvSpPr>
        <p:spPr bwMode="auto">
          <a:xfrm>
            <a:off x="1352550" y="4572000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316" name="rbogor"/>
          <p:cNvSpPr txBox="1">
            <a:spLocks noChangeArrowheads="1"/>
          </p:cNvSpPr>
          <p:nvPr/>
        </p:nvSpPr>
        <p:spPr bwMode="auto">
          <a:xfrm>
            <a:off x="1666875" y="3886200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Богородский</a:t>
            </a:r>
          </a:p>
        </p:txBody>
      </p:sp>
      <p:sp>
        <p:nvSpPr>
          <p:cNvPr id="317" name="rkstov"/>
          <p:cNvSpPr txBox="1">
            <a:spLocks noChangeArrowheads="1"/>
          </p:cNvSpPr>
          <p:nvPr/>
        </p:nvSpPr>
        <p:spPr bwMode="auto">
          <a:xfrm>
            <a:off x="2466975" y="4086225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318" name="rspas"/>
          <p:cNvSpPr txBox="1">
            <a:spLocks noChangeArrowheads="1"/>
          </p:cNvSpPr>
          <p:nvPr/>
        </p:nvSpPr>
        <p:spPr bwMode="auto">
          <a:xfrm>
            <a:off x="3752850" y="4305300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319" name="rdalk"/>
          <p:cNvSpPr txBox="1">
            <a:spLocks noChangeArrowheads="1"/>
          </p:cNvSpPr>
          <p:nvPr/>
        </p:nvSpPr>
        <p:spPr bwMode="auto">
          <a:xfrm>
            <a:off x="1962150" y="4400550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Дальне-константиновский</a:t>
            </a:r>
          </a:p>
        </p:txBody>
      </p:sp>
      <p:sp>
        <p:nvSpPr>
          <p:cNvPr id="320" name="rbolmu"/>
          <p:cNvSpPr txBox="1">
            <a:spLocks noChangeArrowheads="1"/>
          </p:cNvSpPr>
          <p:nvPr/>
        </p:nvSpPr>
        <p:spPr bwMode="auto">
          <a:xfrm>
            <a:off x="2847976" y="4743450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Больше-мураш-кинский</a:t>
            </a:r>
          </a:p>
        </p:txBody>
      </p:sp>
      <p:sp>
        <p:nvSpPr>
          <p:cNvPr id="321" name="rknag"/>
          <p:cNvSpPr txBox="1">
            <a:spLocks noChangeArrowheads="1"/>
          </p:cNvSpPr>
          <p:nvPr/>
        </p:nvSpPr>
        <p:spPr bwMode="auto">
          <a:xfrm>
            <a:off x="3305175" y="4743450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</a:p>
        </p:txBody>
      </p:sp>
      <p:sp>
        <p:nvSpPr>
          <p:cNvPr id="322" name="rnava"/>
          <p:cNvSpPr txBox="1">
            <a:spLocks noChangeArrowheads="1"/>
          </p:cNvSpPr>
          <p:nvPr/>
        </p:nvSpPr>
        <p:spPr bwMode="auto">
          <a:xfrm>
            <a:off x="504825" y="5172075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323" name="rarda"/>
          <p:cNvSpPr txBox="1">
            <a:spLocks noChangeArrowheads="1"/>
          </p:cNvSpPr>
          <p:nvPr/>
        </p:nvSpPr>
        <p:spPr bwMode="auto">
          <a:xfrm>
            <a:off x="1219200" y="5362575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324" name="rarza"/>
          <p:cNvSpPr txBox="1">
            <a:spLocks noChangeArrowheads="1"/>
          </p:cNvSpPr>
          <p:nvPr/>
        </p:nvSpPr>
        <p:spPr bwMode="auto">
          <a:xfrm>
            <a:off x="1876425" y="5505450"/>
            <a:ext cx="4762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Арзамас-ский</a:t>
            </a:r>
          </a:p>
        </p:txBody>
      </p:sp>
      <p:sp>
        <p:nvSpPr>
          <p:cNvPr id="326" name="rvad"/>
          <p:cNvSpPr txBox="1">
            <a:spLocks noChangeArrowheads="1"/>
          </p:cNvSpPr>
          <p:nvPr/>
        </p:nvSpPr>
        <p:spPr bwMode="auto">
          <a:xfrm>
            <a:off x="2333625" y="5029200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327" name="rperev"/>
          <p:cNvSpPr txBox="1">
            <a:spLocks noChangeArrowheads="1"/>
          </p:cNvSpPr>
          <p:nvPr/>
        </p:nvSpPr>
        <p:spPr bwMode="auto">
          <a:xfrm>
            <a:off x="2667000" y="4724400"/>
            <a:ext cx="333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328" name="rbytyr"/>
          <p:cNvSpPr txBox="1">
            <a:spLocks noChangeArrowheads="1"/>
          </p:cNvSpPr>
          <p:nvPr/>
        </p:nvSpPr>
        <p:spPr bwMode="auto">
          <a:xfrm>
            <a:off x="3057525" y="4905375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Бутур-линский</a:t>
            </a:r>
          </a:p>
        </p:txBody>
      </p:sp>
      <p:sp>
        <p:nvSpPr>
          <p:cNvPr id="329" name="rserg"/>
          <p:cNvSpPr txBox="1">
            <a:spLocks noChangeArrowheads="1"/>
          </p:cNvSpPr>
          <p:nvPr/>
        </p:nvSpPr>
        <p:spPr bwMode="auto">
          <a:xfrm>
            <a:off x="3514725" y="4848225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Сергач-ский</a:t>
            </a:r>
          </a:p>
        </p:txBody>
      </p:sp>
      <p:sp>
        <p:nvSpPr>
          <p:cNvPr id="330" name="rpila"/>
          <p:cNvSpPr txBox="1">
            <a:spLocks noChangeArrowheads="1"/>
          </p:cNvSpPr>
          <p:nvPr/>
        </p:nvSpPr>
        <p:spPr bwMode="auto">
          <a:xfrm>
            <a:off x="4086225" y="5210175"/>
            <a:ext cx="409576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Пиль-нен-ский</a:t>
            </a:r>
          </a:p>
        </p:txBody>
      </p:sp>
      <p:sp>
        <p:nvSpPr>
          <p:cNvPr id="331" name="rkyle"/>
          <p:cNvSpPr txBox="1">
            <a:spLocks noChangeArrowheads="1"/>
          </p:cNvSpPr>
          <p:nvPr/>
        </p:nvSpPr>
        <p:spPr bwMode="auto">
          <a:xfrm>
            <a:off x="695325" y="517207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32" name="rhat"/>
          <p:cNvSpPr txBox="1">
            <a:spLocks noChangeArrowheads="1"/>
          </p:cNvSpPr>
          <p:nvPr/>
        </p:nvSpPr>
        <p:spPr bwMode="auto">
          <a:xfrm>
            <a:off x="2295525" y="5505450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333" name="rgaga"/>
          <p:cNvSpPr txBox="1">
            <a:spLocks noChangeArrowheads="1"/>
          </p:cNvSpPr>
          <p:nvPr/>
        </p:nvSpPr>
        <p:spPr bwMode="auto">
          <a:xfrm>
            <a:off x="3114675" y="5772150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334" name="rkrso"/>
          <p:cNvSpPr txBox="1">
            <a:spLocks noChangeArrowheads="1"/>
          </p:cNvSpPr>
          <p:nvPr/>
        </p:nvSpPr>
        <p:spPr bwMode="auto">
          <a:xfrm>
            <a:off x="3724275" y="5219700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Красно-октябрь-</a:t>
            </a:r>
          </a:p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ский</a:t>
            </a:r>
          </a:p>
        </p:txBody>
      </p:sp>
      <p:sp>
        <p:nvSpPr>
          <p:cNvPr id="335" name="rsech"/>
          <p:cNvSpPr txBox="1">
            <a:spLocks noChangeArrowheads="1"/>
          </p:cNvSpPr>
          <p:nvPr/>
        </p:nvSpPr>
        <p:spPr bwMode="auto">
          <a:xfrm>
            <a:off x="3924300" y="5524500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Сеченовский</a:t>
            </a:r>
          </a:p>
        </p:txBody>
      </p:sp>
      <p:sp>
        <p:nvSpPr>
          <p:cNvPr id="336" name="rviks"/>
          <p:cNvSpPr txBox="1">
            <a:spLocks noChangeArrowheads="1"/>
          </p:cNvSpPr>
          <p:nvPr/>
        </p:nvSpPr>
        <p:spPr bwMode="auto">
          <a:xfrm>
            <a:off x="276225" y="5534025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337" name="rvozn"/>
          <p:cNvSpPr txBox="1">
            <a:spLocks noChangeArrowheads="1"/>
          </p:cNvSpPr>
          <p:nvPr/>
        </p:nvSpPr>
        <p:spPr bwMode="auto">
          <a:xfrm>
            <a:off x="809625" y="6029325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338" name="rdivo"/>
          <p:cNvSpPr txBox="1">
            <a:spLocks noChangeArrowheads="1"/>
          </p:cNvSpPr>
          <p:nvPr/>
        </p:nvSpPr>
        <p:spPr bwMode="auto">
          <a:xfrm>
            <a:off x="1352550" y="5734050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339" name="rpervo"/>
          <p:cNvSpPr txBox="1">
            <a:spLocks noChangeArrowheads="1"/>
          </p:cNvSpPr>
          <p:nvPr/>
        </p:nvSpPr>
        <p:spPr bwMode="auto">
          <a:xfrm>
            <a:off x="1828800" y="6248400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340" name="rluko"/>
          <p:cNvSpPr txBox="1">
            <a:spLocks noChangeArrowheads="1"/>
          </p:cNvSpPr>
          <p:nvPr/>
        </p:nvSpPr>
        <p:spPr bwMode="auto">
          <a:xfrm>
            <a:off x="2619375" y="5895975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341" name="rbbol"/>
          <p:cNvSpPr txBox="1">
            <a:spLocks noChangeArrowheads="1"/>
          </p:cNvSpPr>
          <p:nvPr/>
        </p:nvSpPr>
        <p:spPr bwMode="auto">
          <a:xfrm>
            <a:off x="3257550" y="5915025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342" name="rpoch"/>
          <p:cNvSpPr txBox="1">
            <a:spLocks noChangeArrowheads="1"/>
          </p:cNvSpPr>
          <p:nvPr/>
        </p:nvSpPr>
        <p:spPr bwMode="auto">
          <a:xfrm>
            <a:off x="2743200" y="648652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343" name="Oval 511"/>
          <p:cNvSpPr>
            <a:spLocks noChangeArrowheads="1"/>
          </p:cNvSpPr>
          <p:nvPr/>
        </p:nvSpPr>
        <p:spPr bwMode="auto">
          <a:xfrm>
            <a:off x="1495425" y="6419850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44" name="Oval 512"/>
          <p:cNvSpPr>
            <a:spLocks noChangeArrowheads="1"/>
          </p:cNvSpPr>
          <p:nvPr/>
        </p:nvSpPr>
        <p:spPr bwMode="auto">
          <a:xfrm>
            <a:off x="1438275" y="6410325"/>
            <a:ext cx="466725" cy="266700"/>
          </a:xfrm>
          <a:prstGeom prst="ellipse">
            <a:avLst/>
          </a:prstGeom>
          <a:solidFill>
            <a:srgbClr val="66FFFF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 Саров</a:t>
            </a:r>
          </a:p>
        </p:txBody>
      </p:sp>
      <p:sp>
        <p:nvSpPr>
          <p:cNvPr id="345" name="Oval 512"/>
          <p:cNvSpPr>
            <a:spLocks noChangeArrowheads="1"/>
          </p:cNvSpPr>
          <p:nvPr/>
        </p:nvSpPr>
        <p:spPr bwMode="auto">
          <a:xfrm>
            <a:off x="1828800" y="5229225"/>
            <a:ext cx="466725" cy="2667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г.Арзамас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585" y="103188"/>
            <a:ext cx="1300064" cy="951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75656" y="260648"/>
            <a:ext cx="7200900" cy="648370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Первичная обращаемость лиц, употребляющих наркотики с вредными последствиями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683568" y="4293096"/>
            <a:ext cx="8064896" cy="223224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948264" y="1340768"/>
          <a:ext cx="2051716" cy="5303520"/>
        </p:xfrm>
        <a:graphic>
          <a:graphicData uri="http://schemas.openxmlformats.org/drawingml/2006/table">
            <a:tbl>
              <a:tblPr/>
              <a:tblGrid>
                <a:gridCol w="192562"/>
                <a:gridCol w="169014"/>
                <a:gridCol w="169014"/>
                <a:gridCol w="169014"/>
                <a:gridCol w="169014"/>
                <a:gridCol w="169014"/>
                <a:gridCol w="169014"/>
                <a:gridCol w="169014"/>
                <a:gridCol w="169014"/>
                <a:gridCol w="169014"/>
                <a:gridCol w="169014"/>
                <a:gridCol w="169014"/>
              </a:tblGrid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 gridSpan="5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 gridSpan="5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626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1" i="0" u="none" strike="noStrike" dirty="0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42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Критерии 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43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43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напряженный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321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тяжелый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43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предкризисный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43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кризисный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8" name="Ветлужский"/>
          <p:cNvSpPr>
            <a:spLocks/>
          </p:cNvSpPr>
          <p:nvPr/>
        </p:nvSpPr>
        <p:spPr bwMode="auto">
          <a:xfrm>
            <a:off x="3171825" y="847725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9" name="Шахунский"/>
          <p:cNvSpPr>
            <a:spLocks/>
          </p:cNvSpPr>
          <p:nvPr/>
        </p:nvSpPr>
        <p:spPr bwMode="auto">
          <a:xfrm>
            <a:off x="4257675" y="866775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0" name="Тоншаевский"/>
          <p:cNvSpPr>
            <a:spLocks/>
          </p:cNvSpPr>
          <p:nvPr/>
        </p:nvSpPr>
        <p:spPr bwMode="auto">
          <a:xfrm>
            <a:off x="4972050" y="952500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1" name="Уреньский"/>
          <p:cNvSpPr>
            <a:spLocks/>
          </p:cNvSpPr>
          <p:nvPr/>
        </p:nvSpPr>
        <p:spPr bwMode="auto">
          <a:xfrm>
            <a:off x="3619500" y="1466850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2" name="Тонкинский"/>
          <p:cNvSpPr>
            <a:spLocks/>
          </p:cNvSpPr>
          <p:nvPr/>
        </p:nvSpPr>
        <p:spPr bwMode="auto">
          <a:xfrm>
            <a:off x="4171950" y="1847850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3" name="Варнавинский"/>
          <p:cNvSpPr>
            <a:spLocks/>
          </p:cNvSpPr>
          <p:nvPr/>
        </p:nvSpPr>
        <p:spPr bwMode="auto">
          <a:xfrm>
            <a:off x="2628900" y="1266825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4" name="Краснобаковский"/>
          <p:cNvSpPr>
            <a:spLocks/>
          </p:cNvSpPr>
          <p:nvPr/>
        </p:nvSpPr>
        <p:spPr bwMode="auto">
          <a:xfrm>
            <a:off x="2971800" y="2076450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5" name="Шарангский"/>
          <p:cNvSpPr>
            <a:spLocks/>
          </p:cNvSpPr>
          <p:nvPr/>
        </p:nvSpPr>
        <p:spPr bwMode="auto">
          <a:xfrm>
            <a:off x="4314825" y="2076450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6" name="Ковернинский"/>
          <p:cNvSpPr>
            <a:spLocks/>
          </p:cNvSpPr>
          <p:nvPr/>
        </p:nvSpPr>
        <p:spPr bwMode="auto">
          <a:xfrm>
            <a:off x="1895475" y="1828800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7" name="Сокольский"/>
          <p:cNvSpPr>
            <a:spLocks/>
          </p:cNvSpPr>
          <p:nvPr/>
        </p:nvSpPr>
        <p:spPr bwMode="auto">
          <a:xfrm>
            <a:off x="1590675" y="1743075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8" name="Воскресенский"/>
          <p:cNvSpPr>
            <a:spLocks/>
          </p:cNvSpPr>
          <p:nvPr/>
        </p:nvSpPr>
        <p:spPr bwMode="auto">
          <a:xfrm>
            <a:off x="3200400" y="2352675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9" name="Семеновский"/>
          <p:cNvSpPr>
            <a:spLocks/>
          </p:cNvSpPr>
          <p:nvPr/>
        </p:nvSpPr>
        <p:spPr bwMode="auto">
          <a:xfrm>
            <a:off x="2371725" y="2028825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0" name="Городецкий"/>
          <p:cNvSpPr>
            <a:spLocks/>
          </p:cNvSpPr>
          <p:nvPr/>
        </p:nvSpPr>
        <p:spPr bwMode="auto">
          <a:xfrm>
            <a:off x="1752600" y="2676525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FF99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1" name="Чкаловский"/>
          <p:cNvSpPr>
            <a:spLocks/>
          </p:cNvSpPr>
          <p:nvPr/>
        </p:nvSpPr>
        <p:spPr bwMode="auto">
          <a:xfrm>
            <a:off x="1228725" y="2952750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2" name="Борский"/>
          <p:cNvSpPr>
            <a:spLocks/>
          </p:cNvSpPr>
          <p:nvPr/>
        </p:nvSpPr>
        <p:spPr bwMode="auto">
          <a:xfrm>
            <a:off x="2133600" y="2895600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3" name="Лысковский"/>
          <p:cNvSpPr>
            <a:spLocks/>
          </p:cNvSpPr>
          <p:nvPr/>
        </p:nvSpPr>
        <p:spPr bwMode="auto">
          <a:xfrm>
            <a:off x="3219450" y="3600450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4" name="Лысковский 2"/>
          <p:cNvSpPr>
            <a:spLocks/>
          </p:cNvSpPr>
          <p:nvPr/>
        </p:nvSpPr>
        <p:spPr bwMode="auto">
          <a:xfrm>
            <a:off x="3028950" y="4286250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5" name="Воротынский"/>
          <p:cNvSpPr>
            <a:spLocks/>
          </p:cNvSpPr>
          <p:nvPr/>
        </p:nvSpPr>
        <p:spPr bwMode="auto">
          <a:xfrm>
            <a:off x="3705225" y="3600450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6" name="Воротынский 2"/>
          <p:cNvSpPr>
            <a:spLocks/>
          </p:cNvSpPr>
          <p:nvPr/>
        </p:nvSpPr>
        <p:spPr bwMode="auto">
          <a:xfrm>
            <a:off x="3790950" y="4219575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7" name="Балахнинский"/>
          <p:cNvSpPr>
            <a:spLocks/>
          </p:cNvSpPr>
          <p:nvPr/>
        </p:nvSpPr>
        <p:spPr bwMode="auto">
          <a:xfrm>
            <a:off x="1438275" y="3362325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8" name="Нижний Новгород"/>
          <p:cNvSpPr>
            <a:spLocks/>
          </p:cNvSpPr>
          <p:nvPr/>
        </p:nvSpPr>
        <p:spPr bwMode="auto">
          <a:xfrm>
            <a:off x="2085975" y="3790950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9" name="Дзержинск"/>
          <p:cNvSpPr>
            <a:spLocks/>
          </p:cNvSpPr>
          <p:nvPr/>
        </p:nvSpPr>
        <p:spPr bwMode="auto">
          <a:xfrm>
            <a:off x="1724025" y="3876675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0" name="Кстовский"/>
          <p:cNvSpPr>
            <a:spLocks/>
          </p:cNvSpPr>
          <p:nvPr/>
        </p:nvSpPr>
        <p:spPr bwMode="auto">
          <a:xfrm>
            <a:off x="2219325" y="4019550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1" name="Богородский"/>
          <p:cNvSpPr>
            <a:spLocks/>
          </p:cNvSpPr>
          <p:nvPr/>
        </p:nvSpPr>
        <p:spPr bwMode="auto">
          <a:xfrm>
            <a:off x="1571625" y="4086225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2" name="Дальнеконстантиновский"/>
          <p:cNvSpPr>
            <a:spLocks/>
          </p:cNvSpPr>
          <p:nvPr/>
        </p:nvSpPr>
        <p:spPr bwMode="auto">
          <a:xfrm>
            <a:off x="1952625" y="4371975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3" name="Перевозский"/>
          <p:cNvSpPr>
            <a:spLocks/>
          </p:cNvSpPr>
          <p:nvPr/>
        </p:nvSpPr>
        <p:spPr bwMode="auto">
          <a:xfrm>
            <a:off x="2667000" y="4762500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4" name="Вадский"/>
          <p:cNvSpPr>
            <a:spLocks/>
          </p:cNvSpPr>
          <p:nvPr/>
        </p:nvSpPr>
        <p:spPr bwMode="auto">
          <a:xfrm>
            <a:off x="2314575" y="4981575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5" name="Большемурашкинский"/>
          <p:cNvSpPr>
            <a:spLocks/>
          </p:cNvSpPr>
          <p:nvPr/>
        </p:nvSpPr>
        <p:spPr bwMode="auto">
          <a:xfrm>
            <a:off x="2781300" y="4657725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6" name="Княгининский"/>
          <p:cNvSpPr>
            <a:spLocks/>
          </p:cNvSpPr>
          <p:nvPr/>
        </p:nvSpPr>
        <p:spPr bwMode="auto">
          <a:xfrm>
            <a:off x="3209925" y="4667250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7" name="Спасский"/>
          <p:cNvSpPr>
            <a:spLocks/>
          </p:cNvSpPr>
          <p:nvPr/>
        </p:nvSpPr>
        <p:spPr bwMode="auto">
          <a:xfrm>
            <a:off x="3695700" y="4438650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8" name="Пильненский"/>
          <p:cNvSpPr>
            <a:spLocks/>
          </p:cNvSpPr>
          <p:nvPr/>
        </p:nvSpPr>
        <p:spPr bwMode="auto">
          <a:xfrm>
            <a:off x="3971925" y="4619625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9" name="Вачский"/>
          <p:cNvSpPr>
            <a:spLocks/>
          </p:cNvSpPr>
          <p:nvPr/>
        </p:nvSpPr>
        <p:spPr bwMode="auto">
          <a:xfrm>
            <a:off x="723900" y="4505325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0" name="Сосновский"/>
          <p:cNvSpPr>
            <a:spLocks/>
          </p:cNvSpPr>
          <p:nvPr/>
        </p:nvSpPr>
        <p:spPr bwMode="auto">
          <a:xfrm>
            <a:off x="1276350" y="4581525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1" name="Арзамасский"/>
          <p:cNvSpPr>
            <a:spLocks/>
          </p:cNvSpPr>
          <p:nvPr/>
        </p:nvSpPr>
        <p:spPr bwMode="auto">
          <a:xfrm>
            <a:off x="1628775" y="5029200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2" name="Бутурлинский"/>
          <p:cNvSpPr>
            <a:spLocks/>
          </p:cNvSpPr>
          <p:nvPr/>
        </p:nvSpPr>
        <p:spPr bwMode="auto">
          <a:xfrm>
            <a:off x="2809875" y="4991100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3" name="Сергачский"/>
          <p:cNvSpPr>
            <a:spLocks/>
          </p:cNvSpPr>
          <p:nvPr/>
        </p:nvSpPr>
        <p:spPr bwMode="auto">
          <a:xfrm>
            <a:off x="3448050" y="4905375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4" name="Краснооктябрьский"/>
          <p:cNvSpPr>
            <a:spLocks/>
          </p:cNvSpPr>
          <p:nvPr/>
        </p:nvSpPr>
        <p:spPr bwMode="auto">
          <a:xfrm>
            <a:off x="3609975" y="5476875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5" name="Сеченовский"/>
          <p:cNvSpPr>
            <a:spLocks/>
          </p:cNvSpPr>
          <p:nvPr/>
        </p:nvSpPr>
        <p:spPr bwMode="auto">
          <a:xfrm>
            <a:off x="3905250" y="5524500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6" name="Навашинский"/>
          <p:cNvSpPr>
            <a:spLocks/>
          </p:cNvSpPr>
          <p:nvPr/>
        </p:nvSpPr>
        <p:spPr bwMode="auto">
          <a:xfrm>
            <a:off x="371475" y="4886325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7" name="Ардатовский"/>
          <p:cNvSpPr>
            <a:spLocks/>
          </p:cNvSpPr>
          <p:nvPr/>
        </p:nvSpPr>
        <p:spPr bwMode="auto">
          <a:xfrm>
            <a:off x="1038225" y="5172075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8" name="Шатковский"/>
          <p:cNvSpPr>
            <a:spLocks/>
          </p:cNvSpPr>
          <p:nvPr/>
        </p:nvSpPr>
        <p:spPr bwMode="auto">
          <a:xfrm>
            <a:off x="2095500" y="5619750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9" name="Гагинский"/>
          <p:cNvSpPr>
            <a:spLocks/>
          </p:cNvSpPr>
          <p:nvPr/>
        </p:nvSpPr>
        <p:spPr bwMode="auto">
          <a:xfrm>
            <a:off x="2943225" y="5524500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0" name="Большеболдинский"/>
          <p:cNvSpPr>
            <a:spLocks/>
          </p:cNvSpPr>
          <p:nvPr/>
        </p:nvSpPr>
        <p:spPr bwMode="auto">
          <a:xfrm>
            <a:off x="3171825" y="5962650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1" name="Кулебакский"/>
          <p:cNvSpPr>
            <a:spLocks/>
          </p:cNvSpPr>
          <p:nvPr/>
        </p:nvSpPr>
        <p:spPr bwMode="auto">
          <a:xfrm>
            <a:off x="523875" y="5334000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2" name="Выксунский"/>
          <p:cNvSpPr>
            <a:spLocks/>
          </p:cNvSpPr>
          <p:nvPr/>
        </p:nvSpPr>
        <p:spPr bwMode="auto">
          <a:xfrm>
            <a:off x="114300" y="5419725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3" name="Вознесенский"/>
          <p:cNvSpPr>
            <a:spLocks/>
          </p:cNvSpPr>
          <p:nvPr/>
        </p:nvSpPr>
        <p:spPr bwMode="auto">
          <a:xfrm>
            <a:off x="714375" y="6105525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4" name="Дивеевский"/>
          <p:cNvSpPr>
            <a:spLocks/>
          </p:cNvSpPr>
          <p:nvPr/>
        </p:nvSpPr>
        <p:spPr bwMode="auto">
          <a:xfrm>
            <a:off x="1238250" y="5695950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5" name="Первомайский"/>
          <p:cNvSpPr>
            <a:spLocks/>
          </p:cNvSpPr>
          <p:nvPr/>
        </p:nvSpPr>
        <p:spPr bwMode="auto">
          <a:xfrm>
            <a:off x="1743075" y="5972175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6" name="Лукояновский"/>
          <p:cNvSpPr>
            <a:spLocks/>
          </p:cNvSpPr>
          <p:nvPr/>
        </p:nvSpPr>
        <p:spPr bwMode="auto">
          <a:xfrm>
            <a:off x="2371725" y="5953125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7" name="Починковский"/>
          <p:cNvSpPr>
            <a:spLocks/>
          </p:cNvSpPr>
          <p:nvPr/>
        </p:nvSpPr>
        <p:spPr bwMode="auto">
          <a:xfrm>
            <a:off x="2514600" y="6410325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8" name="Павловский"/>
          <p:cNvSpPr>
            <a:spLocks/>
          </p:cNvSpPr>
          <p:nvPr/>
        </p:nvSpPr>
        <p:spPr bwMode="auto">
          <a:xfrm>
            <a:off x="1057275" y="4114800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9" name="Володарский"/>
          <p:cNvSpPr>
            <a:spLocks/>
          </p:cNvSpPr>
          <p:nvPr/>
        </p:nvSpPr>
        <p:spPr bwMode="auto">
          <a:xfrm>
            <a:off x="1076325" y="3571875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70" name="rvet"/>
          <p:cNvSpPr txBox="1">
            <a:spLocks noChangeAspect="1" noChangeArrowheads="1"/>
          </p:cNvSpPr>
          <p:nvPr/>
        </p:nvSpPr>
        <p:spPr bwMode="auto">
          <a:xfrm>
            <a:off x="3533775" y="971550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171" name="rhah"/>
          <p:cNvSpPr txBox="1">
            <a:spLocks noChangeArrowheads="1"/>
          </p:cNvSpPr>
          <p:nvPr/>
        </p:nvSpPr>
        <p:spPr bwMode="auto">
          <a:xfrm>
            <a:off x="4381500" y="1285876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172" name="rtoha"/>
          <p:cNvSpPr txBox="1">
            <a:spLocks noChangeArrowheads="1"/>
          </p:cNvSpPr>
          <p:nvPr/>
        </p:nvSpPr>
        <p:spPr bwMode="auto">
          <a:xfrm flipV="1">
            <a:off x="5133975" y="962025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Тоншаевский</a:t>
            </a:r>
          </a:p>
        </p:txBody>
      </p:sp>
      <p:sp>
        <p:nvSpPr>
          <p:cNvPr id="173" name="rtonk" descr="Подпись: Тонкинский"/>
          <p:cNvSpPr txBox="1">
            <a:spLocks noChangeArrowheads="1"/>
          </p:cNvSpPr>
          <p:nvPr/>
        </p:nvSpPr>
        <p:spPr bwMode="auto">
          <a:xfrm>
            <a:off x="4476750" y="16287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Тонкинский</a:t>
            </a:r>
          </a:p>
        </p:txBody>
      </p:sp>
      <p:sp>
        <p:nvSpPr>
          <p:cNvPr id="174" name="rure"/>
          <p:cNvSpPr txBox="1">
            <a:spLocks noChangeArrowheads="1"/>
          </p:cNvSpPr>
          <p:nvPr/>
        </p:nvSpPr>
        <p:spPr bwMode="auto">
          <a:xfrm>
            <a:off x="3867150" y="1447800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Уренский</a:t>
            </a:r>
          </a:p>
        </p:txBody>
      </p:sp>
      <p:sp>
        <p:nvSpPr>
          <p:cNvPr id="175" name="rvarn"/>
          <p:cNvSpPr txBox="1">
            <a:spLocks noChangeArrowheads="1"/>
          </p:cNvSpPr>
          <p:nvPr/>
        </p:nvSpPr>
        <p:spPr bwMode="auto">
          <a:xfrm>
            <a:off x="2895600" y="1457325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Варнавинский</a:t>
            </a:r>
          </a:p>
        </p:txBody>
      </p:sp>
      <p:sp>
        <p:nvSpPr>
          <p:cNvPr id="176" name="rkras"/>
          <p:cNvSpPr txBox="1">
            <a:spLocks noChangeArrowheads="1"/>
          </p:cNvSpPr>
          <p:nvPr/>
        </p:nvSpPr>
        <p:spPr bwMode="auto">
          <a:xfrm>
            <a:off x="3133725" y="2076450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Краснобаковский</a:t>
            </a:r>
          </a:p>
        </p:txBody>
      </p:sp>
      <p:sp>
        <p:nvSpPr>
          <p:cNvPr id="177" name="rsar"/>
          <p:cNvSpPr txBox="1">
            <a:spLocks noChangeArrowheads="1"/>
          </p:cNvSpPr>
          <p:nvPr/>
        </p:nvSpPr>
        <p:spPr bwMode="auto">
          <a:xfrm>
            <a:off x="4457700" y="2152650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Шарангский</a:t>
            </a:r>
          </a:p>
        </p:txBody>
      </p:sp>
      <p:sp>
        <p:nvSpPr>
          <p:cNvPr id="178" name="rsem"/>
          <p:cNvSpPr txBox="1">
            <a:spLocks noChangeArrowheads="1"/>
          </p:cNvSpPr>
          <p:nvPr/>
        </p:nvSpPr>
        <p:spPr bwMode="auto">
          <a:xfrm>
            <a:off x="2495550" y="2867025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179" name="rvosk"/>
          <p:cNvSpPr txBox="1">
            <a:spLocks noChangeArrowheads="1"/>
          </p:cNvSpPr>
          <p:nvPr/>
        </p:nvSpPr>
        <p:spPr bwMode="auto">
          <a:xfrm>
            <a:off x="3562350" y="2543175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180" name="rkovr"/>
          <p:cNvSpPr txBox="1">
            <a:spLocks noChangeArrowheads="1"/>
          </p:cNvSpPr>
          <p:nvPr/>
        </p:nvSpPr>
        <p:spPr bwMode="auto">
          <a:xfrm>
            <a:off x="1933575" y="2057400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Ковернинский</a:t>
            </a:r>
          </a:p>
        </p:txBody>
      </p:sp>
      <p:sp>
        <p:nvSpPr>
          <p:cNvPr id="181" name="rsokol"/>
          <p:cNvSpPr txBox="1">
            <a:spLocks noChangeArrowheads="1"/>
          </p:cNvSpPr>
          <p:nvPr/>
        </p:nvSpPr>
        <p:spPr bwMode="auto">
          <a:xfrm>
            <a:off x="1743074" y="2019300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г.о.Сокольский</a:t>
            </a:r>
          </a:p>
        </p:txBody>
      </p:sp>
      <p:sp>
        <p:nvSpPr>
          <p:cNvPr id="182" name="rgor"/>
          <p:cNvSpPr txBox="1">
            <a:spLocks noChangeArrowheads="1"/>
          </p:cNvSpPr>
          <p:nvPr/>
        </p:nvSpPr>
        <p:spPr bwMode="auto">
          <a:xfrm>
            <a:off x="1752600" y="3057525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Городец-кий</a:t>
            </a:r>
          </a:p>
        </p:txBody>
      </p:sp>
      <p:sp>
        <p:nvSpPr>
          <p:cNvPr id="183" name="rbors"/>
          <p:cNvSpPr txBox="1">
            <a:spLocks noChangeArrowheads="1"/>
          </p:cNvSpPr>
          <p:nvPr/>
        </p:nvSpPr>
        <p:spPr bwMode="auto">
          <a:xfrm>
            <a:off x="2505075" y="3676650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184" name="rlisk"/>
          <p:cNvSpPr txBox="1">
            <a:spLocks noChangeArrowheads="1"/>
          </p:cNvSpPr>
          <p:nvPr/>
        </p:nvSpPr>
        <p:spPr bwMode="auto">
          <a:xfrm>
            <a:off x="3343275" y="3657600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Лыско-вский</a:t>
            </a:r>
          </a:p>
        </p:txBody>
      </p:sp>
      <p:sp>
        <p:nvSpPr>
          <p:cNvPr id="185" name="rvorot"/>
          <p:cNvSpPr txBox="1">
            <a:spLocks noChangeArrowheads="1"/>
          </p:cNvSpPr>
          <p:nvPr/>
        </p:nvSpPr>
        <p:spPr bwMode="auto">
          <a:xfrm>
            <a:off x="3762375" y="3609975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г.о.Воро-тынский</a:t>
            </a:r>
          </a:p>
        </p:txBody>
      </p:sp>
      <p:sp>
        <p:nvSpPr>
          <p:cNvPr id="186" name="rchka"/>
          <p:cNvSpPr txBox="1">
            <a:spLocks noChangeArrowheads="1"/>
          </p:cNvSpPr>
          <p:nvPr/>
        </p:nvSpPr>
        <p:spPr bwMode="auto">
          <a:xfrm>
            <a:off x="1247775" y="3114675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187" name="rbalah"/>
          <p:cNvSpPr txBox="1">
            <a:spLocks noChangeArrowheads="1"/>
          </p:cNvSpPr>
          <p:nvPr/>
        </p:nvSpPr>
        <p:spPr bwMode="auto">
          <a:xfrm>
            <a:off x="1571625" y="3228975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188" name="rdzer"/>
          <p:cNvSpPr txBox="1">
            <a:spLocks noChangeArrowheads="1"/>
          </p:cNvSpPr>
          <p:nvPr/>
        </p:nvSpPr>
        <p:spPr bwMode="auto">
          <a:xfrm>
            <a:off x="1762125" y="3962400"/>
            <a:ext cx="409575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189" name="rvolod"/>
          <p:cNvSpPr txBox="1">
            <a:spLocks noChangeArrowheads="1"/>
          </p:cNvSpPr>
          <p:nvPr/>
        </p:nvSpPr>
        <p:spPr bwMode="auto">
          <a:xfrm>
            <a:off x="1171575" y="3867150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Володар-ский</a:t>
            </a:r>
          </a:p>
        </p:txBody>
      </p:sp>
      <p:sp>
        <p:nvSpPr>
          <p:cNvPr id="190" name="rnovgr"/>
          <p:cNvSpPr txBox="1">
            <a:spLocks noChangeArrowheads="1"/>
          </p:cNvSpPr>
          <p:nvPr/>
        </p:nvSpPr>
        <p:spPr bwMode="auto">
          <a:xfrm>
            <a:off x="2143125" y="36099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191" name="rpavlo"/>
          <p:cNvSpPr txBox="1">
            <a:spLocks noChangeArrowheads="1"/>
          </p:cNvSpPr>
          <p:nvPr/>
        </p:nvSpPr>
        <p:spPr bwMode="auto">
          <a:xfrm>
            <a:off x="1133475" y="4019550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192" name="rvacha"/>
          <p:cNvSpPr txBox="1">
            <a:spLocks noChangeArrowheads="1"/>
          </p:cNvSpPr>
          <p:nvPr/>
        </p:nvSpPr>
        <p:spPr bwMode="auto">
          <a:xfrm>
            <a:off x="885825" y="4438650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193" name="rsosn"/>
          <p:cNvSpPr txBox="1">
            <a:spLocks noChangeArrowheads="1"/>
          </p:cNvSpPr>
          <p:nvPr/>
        </p:nvSpPr>
        <p:spPr bwMode="auto">
          <a:xfrm>
            <a:off x="1352550" y="4572000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194" name="rbogor"/>
          <p:cNvSpPr txBox="1">
            <a:spLocks noChangeArrowheads="1"/>
          </p:cNvSpPr>
          <p:nvPr/>
        </p:nvSpPr>
        <p:spPr bwMode="auto">
          <a:xfrm>
            <a:off x="1666875" y="3886200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Богородский</a:t>
            </a:r>
          </a:p>
        </p:txBody>
      </p:sp>
      <p:sp>
        <p:nvSpPr>
          <p:cNvPr id="195" name="rkstov"/>
          <p:cNvSpPr txBox="1">
            <a:spLocks noChangeArrowheads="1"/>
          </p:cNvSpPr>
          <p:nvPr/>
        </p:nvSpPr>
        <p:spPr bwMode="auto">
          <a:xfrm>
            <a:off x="2466975" y="4086225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196" name="rspas"/>
          <p:cNvSpPr txBox="1">
            <a:spLocks noChangeArrowheads="1"/>
          </p:cNvSpPr>
          <p:nvPr/>
        </p:nvSpPr>
        <p:spPr bwMode="auto">
          <a:xfrm>
            <a:off x="3752850" y="4305300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197" name="rdalk"/>
          <p:cNvSpPr txBox="1">
            <a:spLocks noChangeArrowheads="1"/>
          </p:cNvSpPr>
          <p:nvPr/>
        </p:nvSpPr>
        <p:spPr bwMode="auto">
          <a:xfrm>
            <a:off x="1962150" y="4400550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Дальне-константиновский</a:t>
            </a:r>
          </a:p>
        </p:txBody>
      </p:sp>
      <p:sp>
        <p:nvSpPr>
          <p:cNvPr id="198" name="rbolmu"/>
          <p:cNvSpPr txBox="1">
            <a:spLocks noChangeArrowheads="1"/>
          </p:cNvSpPr>
          <p:nvPr/>
        </p:nvSpPr>
        <p:spPr bwMode="auto">
          <a:xfrm>
            <a:off x="2847976" y="4743450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Больше-мураш-кинский</a:t>
            </a:r>
          </a:p>
        </p:txBody>
      </p:sp>
      <p:sp>
        <p:nvSpPr>
          <p:cNvPr id="199" name="rknag"/>
          <p:cNvSpPr txBox="1">
            <a:spLocks noChangeArrowheads="1"/>
          </p:cNvSpPr>
          <p:nvPr/>
        </p:nvSpPr>
        <p:spPr bwMode="auto">
          <a:xfrm>
            <a:off x="3305175" y="4743450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</a:p>
        </p:txBody>
      </p:sp>
      <p:sp>
        <p:nvSpPr>
          <p:cNvPr id="200" name="rnava"/>
          <p:cNvSpPr txBox="1">
            <a:spLocks noChangeArrowheads="1"/>
          </p:cNvSpPr>
          <p:nvPr/>
        </p:nvSpPr>
        <p:spPr bwMode="auto">
          <a:xfrm>
            <a:off x="504825" y="5172075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201" name="rarda"/>
          <p:cNvSpPr txBox="1">
            <a:spLocks noChangeArrowheads="1"/>
          </p:cNvSpPr>
          <p:nvPr/>
        </p:nvSpPr>
        <p:spPr bwMode="auto">
          <a:xfrm>
            <a:off x="1219200" y="5362575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202" name="rarza"/>
          <p:cNvSpPr txBox="1">
            <a:spLocks noChangeArrowheads="1"/>
          </p:cNvSpPr>
          <p:nvPr/>
        </p:nvSpPr>
        <p:spPr bwMode="auto">
          <a:xfrm>
            <a:off x="1876425" y="5505450"/>
            <a:ext cx="4762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Арзамас-ский</a:t>
            </a:r>
          </a:p>
        </p:txBody>
      </p:sp>
      <p:sp>
        <p:nvSpPr>
          <p:cNvPr id="203" name="rvad"/>
          <p:cNvSpPr txBox="1">
            <a:spLocks noChangeArrowheads="1"/>
          </p:cNvSpPr>
          <p:nvPr/>
        </p:nvSpPr>
        <p:spPr bwMode="auto">
          <a:xfrm>
            <a:off x="2333625" y="5029200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204" name="rperev"/>
          <p:cNvSpPr txBox="1">
            <a:spLocks noChangeArrowheads="1"/>
          </p:cNvSpPr>
          <p:nvPr/>
        </p:nvSpPr>
        <p:spPr bwMode="auto">
          <a:xfrm>
            <a:off x="2667000" y="4724400"/>
            <a:ext cx="333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205" name="rbytyr"/>
          <p:cNvSpPr txBox="1">
            <a:spLocks noChangeArrowheads="1"/>
          </p:cNvSpPr>
          <p:nvPr/>
        </p:nvSpPr>
        <p:spPr bwMode="auto">
          <a:xfrm>
            <a:off x="3057525" y="4905375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Бутур-линский</a:t>
            </a:r>
          </a:p>
        </p:txBody>
      </p:sp>
      <p:sp>
        <p:nvSpPr>
          <p:cNvPr id="206" name="rserg"/>
          <p:cNvSpPr txBox="1">
            <a:spLocks noChangeArrowheads="1"/>
          </p:cNvSpPr>
          <p:nvPr/>
        </p:nvSpPr>
        <p:spPr bwMode="auto">
          <a:xfrm>
            <a:off x="3514725" y="4848225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Сергач-ский</a:t>
            </a:r>
          </a:p>
        </p:txBody>
      </p:sp>
      <p:sp>
        <p:nvSpPr>
          <p:cNvPr id="207" name="rpila"/>
          <p:cNvSpPr txBox="1">
            <a:spLocks noChangeArrowheads="1"/>
          </p:cNvSpPr>
          <p:nvPr/>
        </p:nvSpPr>
        <p:spPr bwMode="auto">
          <a:xfrm>
            <a:off x="4086225" y="5210175"/>
            <a:ext cx="409576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Пиль-нен-ский</a:t>
            </a:r>
          </a:p>
        </p:txBody>
      </p:sp>
      <p:sp>
        <p:nvSpPr>
          <p:cNvPr id="208" name="rkyle"/>
          <p:cNvSpPr txBox="1">
            <a:spLocks noChangeArrowheads="1"/>
          </p:cNvSpPr>
          <p:nvPr/>
        </p:nvSpPr>
        <p:spPr bwMode="auto">
          <a:xfrm>
            <a:off x="695325" y="517207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09" name="rhat"/>
          <p:cNvSpPr txBox="1">
            <a:spLocks noChangeArrowheads="1"/>
          </p:cNvSpPr>
          <p:nvPr/>
        </p:nvSpPr>
        <p:spPr bwMode="auto">
          <a:xfrm>
            <a:off x="2295525" y="5505450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210" name="rgaga"/>
          <p:cNvSpPr txBox="1">
            <a:spLocks noChangeArrowheads="1"/>
          </p:cNvSpPr>
          <p:nvPr/>
        </p:nvSpPr>
        <p:spPr bwMode="auto">
          <a:xfrm>
            <a:off x="3114675" y="5772150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211" name="rkrso"/>
          <p:cNvSpPr txBox="1">
            <a:spLocks noChangeArrowheads="1"/>
          </p:cNvSpPr>
          <p:nvPr/>
        </p:nvSpPr>
        <p:spPr bwMode="auto">
          <a:xfrm>
            <a:off x="3724275" y="5219700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Красно-октябрь-</a:t>
            </a:r>
          </a:p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ский</a:t>
            </a:r>
          </a:p>
        </p:txBody>
      </p:sp>
      <p:sp>
        <p:nvSpPr>
          <p:cNvPr id="212" name="rsech"/>
          <p:cNvSpPr txBox="1">
            <a:spLocks noChangeArrowheads="1"/>
          </p:cNvSpPr>
          <p:nvPr/>
        </p:nvSpPr>
        <p:spPr bwMode="auto">
          <a:xfrm>
            <a:off x="3924300" y="5524500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Сеченовский</a:t>
            </a:r>
          </a:p>
        </p:txBody>
      </p:sp>
      <p:sp>
        <p:nvSpPr>
          <p:cNvPr id="213" name="rviks"/>
          <p:cNvSpPr txBox="1">
            <a:spLocks noChangeArrowheads="1"/>
          </p:cNvSpPr>
          <p:nvPr/>
        </p:nvSpPr>
        <p:spPr bwMode="auto">
          <a:xfrm>
            <a:off x="276225" y="5534025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214" name="rvozn"/>
          <p:cNvSpPr txBox="1">
            <a:spLocks noChangeArrowheads="1"/>
          </p:cNvSpPr>
          <p:nvPr/>
        </p:nvSpPr>
        <p:spPr bwMode="auto">
          <a:xfrm>
            <a:off x="809625" y="6029325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215" name="rdivo"/>
          <p:cNvSpPr txBox="1">
            <a:spLocks noChangeArrowheads="1"/>
          </p:cNvSpPr>
          <p:nvPr/>
        </p:nvSpPr>
        <p:spPr bwMode="auto">
          <a:xfrm>
            <a:off x="1352550" y="5734050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216" name="rpervo"/>
          <p:cNvSpPr txBox="1">
            <a:spLocks noChangeArrowheads="1"/>
          </p:cNvSpPr>
          <p:nvPr/>
        </p:nvSpPr>
        <p:spPr bwMode="auto">
          <a:xfrm>
            <a:off x="1828800" y="6248400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217" name="rluko"/>
          <p:cNvSpPr txBox="1">
            <a:spLocks noChangeArrowheads="1"/>
          </p:cNvSpPr>
          <p:nvPr/>
        </p:nvSpPr>
        <p:spPr bwMode="auto">
          <a:xfrm>
            <a:off x="2619375" y="5895975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218" name="rbbol"/>
          <p:cNvSpPr txBox="1">
            <a:spLocks noChangeArrowheads="1"/>
          </p:cNvSpPr>
          <p:nvPr/>
        </p:nvSpPr>
        <p:spPr bwMode="auto">
          <a:xfrm>
            <a:off x="3257550" y="5915025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219" name="rpoch"/>
          <p:cNvSpPr txBox="1">
            <a:spLocks noChangeArrowheads="1"/>
          </p:cNvSpPr>
          <p:nvPr/>
        </p:nvSpPr>
        <p:spPr bwMode="auto">
          <a:xfrm>
            <a:off x="2743200" y="648652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220" name="Oval 511"/>
          <p:cNvSpPr>
            <a:spLocks noChangeArrowheads="1"/>
          </p:cNvSpPr>
          <p:nvPr/>
        </p:nvSpPr>
        <p:spPr bwMode="auto">
          <a:xfrm>
            <a:off x="1495425" y="6419850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21" name="Oval 512"/>
          <p:cNvSpPr>
            <a:spLocks noChangeArrowheads="1"/>
          </p:cNvSpPr>
          <p:nvPr/>
        </p:nvSpPr>
        <p:spPr bwMode="auto">
          <a:xfrm>
            <a:off x="1438275" y="6410325"/>
            <a:ext cx="466725" cy="26670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 Саров</a:t>
            </a:r>
          </a:p>
        </p:txBody>
      </p:sp>
      <p:sp>
        <p:nvSpPr>
          <p:cNvPr id="222" name="Oval 512"/>
          <p:cNvSpPr>
            <a:spLocks noChangeArrowheads="1"/>
          </p:cNvSpPr>
          <p:nvPr/>
        </p:nvSpPr>
        <p:spPr bwMode="auto">
          <a:xfrm>
            <a:off x="1828800" y="5229225"/>
            <a:ext cx="466725" cy="2667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г.Арзамас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1440160" cy="951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619672" y="188640"/>
            <a:ext cx="7200900" cy="648370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Смертность, связанная с острым отравлением наркотиками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683568" y="4293096"/>
            <a:ext cx="8064896" cy="223224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300188" y="2067406"/>
          <a:ext cx="2627787" cy="4937760"/>
        </p:xfrm>
        <a:graphic>
          <a:graphicData uri="http://schemas.openxmlformats.org/drawingml/2006/table">
            <a:tbl>
              <a:tblPr/>
              <a:tblGrid>
                <a:gridCol w="246628"/>
                <a:gridCol w="216469"/>
                <a:gridCol w="216469"/>
                <a:gridCol w="216469"/>
                <a:gridCol w="216469"/>
                <a:gridCol w="216469"/>
                <a:gridCol w="216469"/>
                <a:gridCol w="216469"/>
                <a:gridCol w="216469"/>
                <a:gridCol w="216469"/>
                <a:gridCol w="216469"/>
                <a:gridCol w="216469"/>
              </a:tblGrid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 gridSpan="5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 gridSpan="5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58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1" i="0" u="none" strike="noStrike" dirty="0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515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Критерии 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488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442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напряженный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442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тяжелый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488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предкризисный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442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кризисный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9" name="Ветлужский"/>
          <p:cNvSpPr>
            <a:spLocks/>
          </p:cNvSpPr>
          <p:nvPr/>
        </p:nvSpPr>
        <p:spPr bwMode="auto">
          <a:xfrm>
            <a:off x="3171825" y="847725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0" name="Шахунский"/>
          <p:cNvSpPr>
            <a:spLocks/>
          </p:cNvSpPr>
          <p:nvPr/>
        </p:nvSpPr>
        <p:spPr bwMode="auto">
          <a:xfrm>
            <a:off x="4257675" y="866775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1" name="Тоншаевский"/>
          <p:cNvSpPr>
            <a:spLocks/>
          </p:cNvSpPr>
          <p:nvPr/>
        </p:nvSpPr>
        <p:spPr bwMode="auto">
          <a:xfrm>
            <a:off x="4972050" y="952500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2" name="Уреньский"/>
          <p:cNvSpPr>
            <a:spLocks/>
          </p:cNvSpPr>
          <p:nvPr/>
        </p:nvSpPr>
        <p:spPr bwMode="auto">
          <a:xfrm>
            <a:off x="3619500" y="1466850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3" name="Тонкинский"/>
          <p:cNvSpPr>
            <a:spLocks/>
          </p:cNvSpPr>
          <p:nvPr/>
        </p:nvSpPr>
        <p:spPr bwMode="auto">
          <a:xfrm>
            <a:off x="4171950" y="1847850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4" name="Варнавинский"/>
          <p:cNvSpPr>
            <a:spLocks/>
          </p:cNvSpPr>
          <p:nvPr/>
        </p:nvSpPr>
        <p:spPr bwMode="auto">
          <a:xfrm>
            <a:off x="2628900" y="1266825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5" name="Краснобаковский"/>
          <p:cNvSpPr>
            <a:spLocks/>
          </p:cNvSpPr>
          <p:nvPr/>
        </p:nvSpPr>
        <p:spPr bwMode="auto">
          <a:xfrm>
            <a:off x="2971800" y="2076450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6" name="Шарангский"/>
          <p:cNvSpPr>
            <a:spLocks/>
          </p:cNvSpPr>
          <p:nvPr/>
        </p:nvSpPr>
        <p:spPr bwMode="auto">
          <a:xfrm>
            <a:off x="4314825" y="2076450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7" name="Ковернинский"/>
          <p:cNvSpPr>
            <a:spLocks/>
          </p:cNvSpPr>
          <p:nvPr/>
        </p:nvSpPr>
        <p:spPr bwMode="auto">
          <a:xfrm>
            <a:off x="1895475" y="1828800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8" name="Сокольский"/>
          <p:cNvSpPr>
            <a:spLocks/>
          </p:cNvSpPr>
          <p:nvPr/>
        </p:nvSpPr>
        <p:spPr bwMode="auto">
          <a:xfrm>
            <a:off x="1590675" y="1743075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9" name="Воскресенский"/>
          <p:cNvSpPr>
            <a:spLocks/>
          </p:cNvSpPr>
          <p:nvPr/>
        </p:nvSpPr>
        <p:spPr bwMode="auto">
          <a:xfrm>
            <a:off x="3200400" y="2352675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0" name="Семеновский"/>
          <p:cNvSpPr>
            <a:spLocks/>
          </p:cNvSpPr>
          <p:nvPr/>
        </p:nvSpPr>
        <p:spPr bwMode="auto">
          <a:xfrm>
            <a:off x="2371725" y="2028825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1" name="Городецкий"/>
          <p:cNvSpPr>
            <a:spLocks/>
          </p:cNvSpPr>
          <p:nvPr/>
        </p:nvSpPr>
        <p:spPr bwMode="auto">
          <a:xfrm>
            <a:off x="1752600" y="2676525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2" name="Чкаловский"/>
          <p:cNvSpPr>
            <a:spLocks/>
          </p:cNvSpPr>
          <p:nvPr/>
        </p:nvSpPr>
        <p:spPr bwMode="auto">
          <a:xfrm>
            <a:off x="1228725" y="2952750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3" name="Борский"/>
          <p:cNvSpPr>
            <a:spLocks/>
          </p:cNvSpPr>
          <p:nvPr/>
        </p:nvSpPr>
        <p:spPr bwMode="auto">
          <a:xfrm>
            <a:off x="2133600" y="2895600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4" name="Лысковский"/>
          <p:cNvSpPr>
            <a:spLocks/>
          </p:cNvSpPr>
          <p:nvPr/>
        </p:nvSpPr>
        <p:spPr bwMode="auto">
          <a:xfrm>
            <a:off x="3219450" y="3600450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5" name="Лысковский 2"/>
          <p:cNvSpPr>
            <a:spLocks/>
          </p:cNvSpPr>
          <p:nvPr/>
        </p:nvSpPr>
        <p:spPr bwMode="auto">
          <a:xfrm>
            <a:off x="3028950" y="4286250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6" name="Воротынский"/>
          <p:cNvSpPr>
            <a:spLocks/>
          </p:cNvSpPr>
          <p:nvPr/>
        </p:nvSpPr>
        <p:spPr bwMode="auto">
          <a:xfrm>
            <a:off x="3705225" y="3600450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7" name="Воротынский 2"/>
          <p:cNvSpPr>
            <a:spLocks/>
          </p:cNvSpPr>
          <p:nvPr/>
        </p:nvSpPr>
        <p:spPr bwMode="auto">
          <a:xfrm>
            <a:off x="3790950" y="4219575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8" name="Балахнинский"/>
          <p:cNvSpPr>
            <a:spLocks/>
          </p:cNvSpPr>
          <p:nvPr/>
        </p:nvSpPr>
        <p:spPr bwMode="auto">
          <a:xfrm>
            <a:off x="1438275" y="3362325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9" name="Нижний Новгород"/>
          <p:cNvSpPr>
            <a:spLocks/>
          </p:cNvSpPr>
          <p:nvPr/>
        </p:nvSpPr>
        <p:spPr bwMode="auto">
          <a:xfrm>
            <a:off x="2085975" y="3790950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FF99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0" name="Дзержинск"/>
          <p:cNvSpPr>
            <a:spLocks/>
          </p:cNvSpPr>
          <p:nvPr/>
        </p:nvSpPr>
        <p:spPr bwMode="auto">
          <a:xfrm>
            <a:off x="1724025" y="3876675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1" name="Кстовский"/>
          <p:cNvSpPr>
            <a:spLocks/>
          </p:cNvSpPr>
          <p:nvPr/>
        </p:nvSpPr>
        <p:spPr bwMode="auto">
          <a:xfrm>
            <a:off x="2219325" y="4019550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2" name="Богородский"/>
          <p:cNvSpPr>
            <a:spLocks/>
          </p:cNvSpPr>
          <p:nvPr/>
        </p:nvSpPr>
        <p:spPr bwMode="auto">
          <a:xfrm>
            <a:off x="1571625" y="4086225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3" name="Дальнеконстантиновский"/>
          <p:cNvSpPr>
            <a:spLocks/>
          </p:cNvSpPr>
          <p:nvPr/>
        </p:nvSpPr>
        <p:spPr bwMode="auto">
          <a:xfrm>
            <a:off x="1952625" y="4371975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4" name="Перевозский"/>
          <p:cNvSpPr>
            <a:spLocks/>
          </p:cNvSpPr>
          <p:nvPr/>
        </p:nvSpPr>
        <p:spPr bwMode="auto">
          <a:xfrm>
            <a:off x="2667000" y="4762500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5" name="Вадский"/>
          <p:cNvSpPr>
            <a:spLocks/>
          </p:cNvSpPr>
          <p:nvPr/>
        </p:nvSpPr>
        <p:spPr bwMode="auto">
          <a:xfrm>
            <a:off x="2314575" y="4981575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6" name="Большемурашкинский"/>
          <p:cNvSpPr>
            <a:spLocks/>
          </p:cNvSpPr>
          <p:nvPr/>
        </p:nvSpPr>
        <p:spPr bwMode="auto">
          <a:xfrm>
            <a:off x="2781300" y="4657725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7" name="Княгининский"/>
          <p:cNvSpPr>
            <a:spLocks/>
          </p:cNvSpPr>
          <p:nvPr/>
        </p:nvSpPr>
        <p:spPr bwMode="auto">
          <a:xfrm>
            <a:off x="3209925" y="4667250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8" name="Спасский"/>
          <p:cNvSpPr>
            <a:spLocks/>
          </p:cNvSpPr>
          <p:nvPr/>
        </p:nvSpPr>
        <p:spPr bwMode="auto">
          <a:xfrm>
            <a:off x="3695700" y="4438650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9" name="Пильненский"/>
          <p:cNvSpPr>
            <a:spLocks/>
          </p:cNvSpPr>
          <p:nvPr/>
        </p:nvSpPr>
        <p:spPr bwMode="auto">
          <a:xfrm>
            <a:off x="3971925" y="4619625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0" name="Вачский"/>
          <p:cNvSpPr>
            <a:spLocks/>
          </p:cNvSpPr>
          <p:nvPr/>
        </p:nvSpPr>
        <p:spPr bwMode="auto">
          <a:xfrm>
            <a:off x="723900" y="4505325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1" name="Сосновский"/>
          <p:cNvSpPr>
            <a:spLocks/>
          </p:cNvSpPr>
          <p:nvPr/>
        </p:nvSpPr>
        <p:spPr bwMode="auto">
          <a:xfrm>
            <a:off x="1276350" y="4581525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2" name="Арзамасский"/>
          <p:cNvSpPr>
            <a:spLocks/>
          </p:cNvSpPr>
          <p:nvPr/>
        </p:nvSpPr>
        <p:spPr bwMode="auto">
          <a:xfrm>
            <a:off x="1628775" y="5029200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3" name="Бутурлинский"/>
          <p:cNvSpPr>
            <a:spLocks/>
          </p:cNvSpPr>
          <p:nvPr/>
        </p:nvSpPr>
        <p:spPr bwMode="auto">
          <a:xfrm>
            <a:off x="2809875" y="4991100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4" name="Сергачский"/>
          <p:cNvSpPr>
            <a:spLocks/>
          </p:cNvSpPr>
          <p:nvPr/>
        </p:nvSpPr>
        <p:spPr bwMode="auto">
          <a:xfrm>
            <a:off x="3448050" y="4905375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5" name="Краснооктябрьский"/>
          <p:cNvSpPr>
            <a:spLocks/>
          </p:cNvSpPr>
          <p:nvPr/>
        </p:nvSpPr>
        <p:spPr bwMode="auto">
          <a:xfrm>
            <a:off x="3609975" y="5476875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6" name="Сеченовский"/>
          <p:cNvSpPr>
            <a:spLocks/>
          </p:cNvSpPr>
          <p:nvPr/>
        </p:nvSpPr>
        <p:spPr bwMode="auto">
          <a:xfrm>
            <a:off x="3905250" y="5524500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7" name="Навашинский"/>
          <p:cNvSpPr>
            <a:spLocks/>
          </p:cNvSpPr>
          <p:nvPr/>
        </p:nvSpPr>
        <p:spPr bwMode="auto">
          <a:xfrm>
            <a:off x="371475" y="4886325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8" name="Ардатовский"/>
          <p:cNvSpPr>
            <a:spLocks/>
          </p:cNvSpPr>
          <p:nvPr/>
        </p:nvSpPr>
        <p:spPr bwMode="auto">
          <a:xfrm>
            <a:off x="1038225" y="5172075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9" name="Шатковский"/>
          <p:cNvSpPr>
            <a:spLocks/>
          </p:cNvSpPr>
          <p:nvPr/>
        </p:nvSpPr>
        <p:spPr bwMode="auto">
          <a:xfrm>
            <a:off x="2095500" y="5619750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0" name="Гагинский"/>
          <p:cNvSpPr>
            <a:spLocks/>
          </p:cNvSpPr>
          <p:nvPr/>
        </p:nvSpPr>
        <p:spPr bwMode="auto">
          <a:xfrm>
            <a:off x="2943225" y="5524500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1" name="Большеболдинский"/>
          <p:cNvSpPr>
            <a:spLocks/>
          </p:cNvSpPr>
          <p:nvPr/>
        </p:nvSpPr>
        <p:spPr bwMode="auto">
          <a:xfrm>
            <a:off x="3171825" y="5962650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2" name="Кулебакский"/>
          <p:cNvSpPr>
            <a:spLocks/>
          </p:cNvSpPr>
          <p:nvPr/>
        </p:nvSpPr>
        <p:spPr bwMode="auto">
          <a:xfrm>
            <a:off x="523875" y="5334000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3" name="Выксунский"/>
          <p:cNvSpPr>
            <a:spLocks/>
          </p:cNvSpPr>
          <p:nvPr/>
        </p:nvSpPr>
        <p:spPr bwMode="auto">
          <a:xfrm>
            <a:off x="114300" y="5419725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4" name="Вознесенский"/>
          <p:cNvSpPr>
            <a:spLocks/>
          </p:cNvSpPr>
          <p:nvPr/>
        </p:nvSpPr>
        <p:spPr bwMode="auto">
          <a:xfrm>
            <a:off x="714375" y="6105525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5" name="Дивеевский"/>
          <p:cNvSpPr>
            <a:spLocks/>
          </p:cNvSpPr>
          <p:nvPr/>
        </p:nvSpPr>
        <p:spPr bwMode="auto">
          <a:xfrm>
            <a:off x="1238250" y="5695950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6" name="Первомайский"/>
          <p:cNvSpPr>
            <a:spLocks/>
          </p:cNvSpPr>
          <p:nvPr/>
        </p:nvSpPr>
        <p:spPr bwMode="auto">
          <a:xfrm>
            <a:off x="1743075" y="5972175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7" name="Лукояновский"/>
          <p:cNvSpPr>
            <a:spLocks/>
          </p:cNvSpPr>
          <p:nvPr/>
        </p:nvSpPr>
        <p:spPr bwMode="auto">
          <a:xfrm>
            <a:off x="2371725" y="5953125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8" name="Починковский"/>
          <p:cNvSpPr>
            <a:spLocks/>
          </p:cNvSpPr>
          <p:nvPr/>
        </p:nvSpPr>
        <p:spPr bwMode="auto">
          <a:xfrm>
            <a:off x="2514600" y="6410325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9" name="Павловский"/>
          <p:cNvSpPr>
            <a:spLocks/>
          </p:cNvSpPr>
          <p:nvPr/>
        </p:nvSpPr>
        <p:spPr bwMode="auto">
          <a:xfrm>
            <a:off x="1057275" y="4114800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70" name="Володарский"/>
          <p:cNvSpPr>
            <a:spLocks/>
          </p:cNvSpPr>
          <p:nvPr/>
        </p:nvSpPr>
        <p:spPr bwMode="auto">
          <a:xfrm>
            <a:off x="1076325" y="3571875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71" name="rvet"/>
          <p:cNvSpPr txBox="1">
            <a:spLocks noChangeAspect="1" noChangeArrowheads="1"/>
          </p:cNvSpPr>
          <p:nvPr/>
        </p:nvSpPr>
        <p:spPr bwMode="auto">
          <a:xfrm>
            <a:off x="3533775" y="971550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172" name="rhah"/>
          <p:cNvSpPr txBox="1">
            <a:spLocks noChangeArrowheads="1"/>
          </p:cNvSpPr>
          <p:nvPr/>
        </p:nvSpPr>
        <p:spPr bwMode="auto">
          <a:xfrm>
            <a:off x="4381500" y="1285876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173" name="rtoha"/>
          <p:cNvSpPr txBox="1">
            <a:spLocks noChangeArrowheads="1"/>
          </p:cNvSpPr>
          <p:nvPr/>
        </p:nvSpPr>
        <p:spPr bwMode="auto">
          <a:xfrm flipV="1">
            <a:off x="5133975" y="962025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Тоншаевский</a:t>
            </a:r>
          </a:p>
        </p:txBody>
      </p:sp>
      <p:sp>
        <p:nvSpPr>
          <p:cNvPr id="174" name="rtonk" descr="Подпись: Тонкинский"/>
          <p:cNvSpPr txBox="1">
            <a:spLocks noChangeArrowheads="1"/>
          </p:cNvSpPr>
          <p:nvPr/>
        </p:nvSpPr>
        <p:spPr bwMode="auto">
          <a:xfrm>
            <a:off x="4476750" y="16287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Тонкинский</a:t>
            </a:r>
          </a:p>
        </p:txBody>
      </p:sp>
      <p:sp>
        <p:nvSpPr>
          <p:cNvPr id="175" name="rure"/>
          <p:cNvSpPr txBox="1">
            <a:spLocks noChangeArrowheads="1"/>
          </p:cNvSpPr>
          <p:nvPr/>
        </p:nvSpPr>
        <p:spPr bwMode="auto">
          <a:xfrm>
            <a:off x="3867150" y="1447800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Уренский</a:t>
            </a:r>
          </a:p>
        </p:txBody>
      </p:sp>
      <p:sp>
        <p:nvSpPr>
          <p:cNvPr id="176" name="rvarn"/>
          <p:cNvSpPr txBox="1">
            <a:spLocks noChangeArrowheads="1"/>
          </p:cNvSpPr>
          <p:nvPr/>
        </p:nvSpPr>
        <p:spPr bwMode="auto">
          <a:xfrm>
            <a:off x="2895600" y="1457325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Варнавинский</a:t>
            </a:r>
          </a:p>
        </p:txBody>
      </p:sp>
      <p:sp>
        <p:nvSpPr>
          <p:cNvPr id="177" name="rkras"/>
          <p:cNvSpPr txBox="1">
            <a:spLocks noChangeArrowheads="1"/>
          </p:cNvSpPr>
          <p:nvPr/>
        </p:nvSpPr>
        <p:spPr bwMode="auto">
          <a:xfrm>
            <a:off x="3133725" y="2076450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Краснобаковский</a:t>
            </a:r>
          </a:p>
        </p:txBody>
      </p:sp>
      <p:sp>
        <p:nvSpPr>
          <p:cNvPr id="178" name="rsar"/>
          <p:cNvSpPr txBox="1">
            <a:spLocks noChangeArrowheads="1"/>
          </p:cNvSpPr>
          <p:nvPr/>
        </p:nvSpPr>
        <p:spPr bwMode="auto">
          <a:xfrm>
            <a:off x="4457700" y="2152650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Шарангский</a:t>
            </a:r>
          </a:p>
        </p:txBody>
      </p:sp>
      <p:sp>
        <p:nvSpPr>
          <p:cNvPr id="179" name="rsem"/>
          <p:cNvSpPr txBox="1">
            <a:spLocks noChangeArrowheads="1"/>
          </p:cNvSpPr>
          <p:nvPr/>
        </p:nvSpPr>
        <p:spPr bwMode="auto">
          <a:xfrm>
            <a:off x="2495550" y="2867025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180" name="rvosk"/>
          <p:cNvSpPr txBox="1">
            <a:spLocks noChangeArrowheads="1"/>
          </p:cNvSpPr>
          <p:nvPr/>
        </p:nvSpPr>
        <p:spPr bwMode="auto">
          <a:xfrm>
            <a:off x="3562350" y="2543175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181" name="rkovr"/>
          <p:cNvSpPr txBox="1">
            <a:spLocks noChangeArrowheads="1"/>
          </p:cNvSpPr>
          <p:nvPr/>
        </p:nvSpPr>
        <p:spPr bwMode="auto">
          <a:xfrm>
            <a:off x="1933575" y="2057400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Ковернинский</a:t>
            </a:r>
          </a:p>
        </p:txBody>
      </p:sp>
      <p:sp>
        <p:nvSpPr>
          <p:cNvPr id="182" name="rsokol"/>
          <p:cNvSpPr txBox="1">
            <a:spLocks noChangeArrowheads="1"/>
          </p:cNvSpPr>
          <p:nvPr/>
        </p:nvSpPr>
        <p:spPr bwMode="auto">
          <a:xfrm>
            <a:off x="1743074" y="2019300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г.о.Сокольский</a:t>
            </a:r>
          </a:p>
        </p:txBody>
      </p:sp>
      <p:sp>
        <p:nvSpPr>
          <p:cNvPr id="183" name="rgor"/>
          <p:cNvSpPr txBox="1">
            <a:spLocks noChangeArrowheads="1"/>
          </p:cNvSpPr>
          <p:nvPr/>
        </p:nvSpPr>
        <p:spPr bwMode="auto">
          <a:xfrm>
            <a:off x="1752600" y="3057525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Городец-кий</a:t>
            </a:r>
          </a:p>
        </p:txBody>
      </p:sp>
      <p:sp>
        <p:nvSpPr>
          <p:cNvPr id="184" name="rbors"/>
          <p:cNvSpPr txBox="1">
            <a:spLocks noChangeArrowheads="1"/>
          </p:cNvSpPr>
          <p:nvPr/>
        </p:nvSpPr>
        <p:spPr bwMode="auto">
          <a:xfrm>
            <a:off x="2505075" y="3676650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185" name="rlisk"/>
          <p:cNvSpPr txBox="1">
            <a:spLocks noChangeArrowheads="1"/>
          </p:cNvSpPr>
          <p:nvPr/>
        </p:nvSpPr>
        <p:spPr bwMode="auto">
          <a:xfrm>
            <a:off x="3343275" y="3657600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Лыско-вский</a:t>
            </a:r>
          </a:p>
        </p:txBody>
      </p:sp>
      <p:sp>
        <p:nvSpPr>
          <p:cNvPr id="186" name="rvorot"/>
          <p:cNvSpPr txBox="1">
            <a:spLocks noChangeArrowheads="1"/>
          </p:cNvSpPr>
          <p:nvPr/>
        </p:nvSpPr>
        <p:spPr bwMode="auto">
          <a:xfrm>
            <a:off x="3762375" y="3609975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г.о.Воро-тынский</a:t>
            </a:r>
          </a:p>
        </p:txBody>
      </p:sp>
      <p:sp>
        <p:nvSpPr>
          <p:cNvPr id="187" name="rchka"/>
          <p:cNvSpPr txBox="1">
            <a:spLocks noChangeArrowheads="1"/>
          </p:cNvSpPr>
          <p:nvPr/>
        </p:nvSpPr>
        <p:spPr bwMode="auto">
          <a:xfrm>
            <a:off x="1247775" y="3114675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188" name="rbalah"/>
          <p:cNvSpPr txBox="1">
            <a:spLocks noChangeArrowheads="1"/>
          </p:cNvSpPr>
          <p:nvPr/>
        </p:nvSpPr>
        <p:spPr bwMode="auto">
          <a:xfrm>
            <a:off x="1571625" y="3228975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189" name="rdzer"/>
          <p:cNvSpPr txBox="1">
            <a:spLocks noChangeArrowheads="1"/>
          </p:cNvSpPr>
          <p:nvPr/>
        </p:nvSpPr>
        <p:spPr bwMode="auto">
          <a:xfrm>
            <a:off x="1762125" y="3962400"/>
            <a:ext cx="409575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190" name="rvolod"/>
          <p:cNvSpPr txBox="1">
            <a:spLocks noChangeArrowheads="1"/>
          </p:cNvSpPr>
          <p:nvPr/>
        </p:nvSpPr>
        <p:spPr bwMode="auto">
          <a:xfrm>
            <a:off x="1171575" y="3867150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Володар-ский</a:t>
            </a:r>
          </a:p>
        </p:txBody>
      </p:sp>
      <p:sp>
        <p:nvSpPr>
          <p:cNvPr id="191" name="rnovgr"/>
          <p:cNvSpPr txBox="1">
            <a:spLocks noChangeArrowheads="1"/>
          </p:cNvSpPr>
          <p:nvPr/>
        </p:nvSpPr>
        <p:spPr bwMode="auto">
          <a:xfrm>
            <a:off x="2143125" y="36099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192" name="rpavlo"/>
          <p:cNvSpPr txBox="1">
            <a:spLocks noChangeArrowheads="1"/>
          </p:cNvSpPr>
          <p:nvPr/>
        </p:nvSpPr>
        <p:spPr bwMode="auto">
          <a:xfrm>
            <a:off x="1133475" y="4019550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193" name="rvacha"/>
          <p:cNvSpPr txBox="1">
            <a:spLocks noChangeArrowheads="1"/>
          </p:cNvSpPr>
          <p:nvPr/>
        </p:nvSpPr>
        <p:spPr bwMode="auto">
          <a:xfrm>
            <a:off x="885825" y="4438650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194" name="rsosn"/>
          <p:cNvSpPr txBox="1">
            <a:spLocks noChangeArrowheads="1"/>
          </p:cNvSpPr>
          <p:nvPr/>
        </p:nvSpPr>
        <p:spPr bwMode="auto">
          <a:xfrm>
            <a:off x="1352550" y="4572000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195" name="rbogor"/>
          <p:cNvSpPr txBox="1">
            <a:spLocks noChangeArrowheads="1"/>
          </p:cNvSpPr>
          <p:nvPr/>
        </p:nvSpPr>
        <p:spPr bwMode="auto">
          <a:xfrm>
            <a:off x="1666875" y="3886200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Богородский</a:t>
            </a:r>
          </a:p>
        </p:txBody>
      </p:sp>
      <p:sp>
        <p:nvSpPr>
          <p:cNvPr id="196" name="rkstov"/>
          <p:cNvSpPr txBox="1">
            <a:spLocks noChangeArrowheads="1"/>
          </p:cNvSpPr>
          <p:nvPr/>
        </p:nvSpPr>
        <p:spPr bwMode="auto">
          <a:xfrm>
            <a:off x="2466975" y="4086225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197" name="rspas"/>
          <p:cNvSpPr txBox="1">
            <a:spLocks noChangeArrowheads="1"/>
          </p:cNvSpPr>
          <p:nvPr/>
        </p:nvSpPr>
        <p:spPr bwMode="auto">
          <a:xfrm>
            <a:off x="3752850" y="4305300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198" name="rdalk"/>
          <p:cNvSpPr txBox="1">
            <a:spLocks noChangeArrowheads="1"/>
          </p:cNvSpPr>
          <p:nvPr/>
        </p:nvSpPr>
        <p:spPr bwMode="auto">
          <a:xfrm>
            <a:off x="1962150" y="4400550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Дальне-константиновский</a:t>
            </a:r>
          </a:p>
        </p:txBody>
      </p:sp>
      <p:sp>
        <p:nvSpPr>
          <p:cNvPr id="199" name="rbolmu"/>
          <p:cNvSpPr txBox="1">
            <a:spLocks noChangeArrowheads="1"/>
          </p:cNvSpPr>
          <p:nvPr/>
        </p:nvSpPr>
        <p:spPr bwMode="auto">
          <a:xfrm>
            <a:off x="2847976" y="4743450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Больше-мураш-кинский</a:t>
            </a:r>
          </a:p>
        </p:txBody>
      </p:sp>
      <p:sp>
        <p:nvSpPr>
          <p:cNvPr id="200" name="rknag"/>
          <p:cNvSpPr txBox="1">
            <a:spLocks noChangeArrowheads="1"/>
          </p:cNvSpPr>
          <p:nvPr/>
        </p:nvSpPr>
        <p:spPr bwMode="auto">
          <a:xfrm>
            <a:off x="3305175" y="4743450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</a:p>
        </p:txBody>
      </p:sp>
      <p:sp>
        <p:nvSpPr>
          <p:cNvPr id="201" name="rnava"/>
          <p:cNvSpPr txBox="1">
            <a:spLocks noChangeArrowheads="1"/>
          </p:cNvSpPr>
          <p:nvPr/>
        </p:nvSpPr>
        <p:spPr bwMode="auto">
          <a:xfrm>
            <a:off x="504825" y="5172075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202" name="rarda"/>
          <p:cNvSpPr txBox="1">
            <a:spLocks noChangeArrowheads="1"/>
          </p:cNvSpPr>
          <p:nvPr/>
        </p:nvSpPr>
        <p:spPr bwMode="auto">
          <a:xfrm>
            <a:off x="1219200" y="5362575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203" name="rarza"/>
          <p:cNvSpPr txBox="1">
            <a:spLocks noChangeArrowheads="1"/>
          </p:cNvSpPr>
          <p:nvPr/>
        </p:nvSpPr>
        <p:spPr bwMode="auto">
          <a:xfrm>
            <a:off x="1876425" y="5505450"/>
            <a:ext cx="4762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Арзамас-ский</a:t>
            </a:r>
          </a:p>
        </p:txBody>
      </p:sp>
      <p:sp>
        <p:nvSpPr>
          <p:cNvPr id="204" name="rvad"/>
          <p:cNvSpPr txBox="1">
            <a:spLocks noChangeArrowheads="1"/>
          </p:cNvSpPr>
          <p:nvPr/>
        </p:nvSpPr>
        <p:spPr bwMode="auto">
          <a:xfrm>
            <a:off x="2333625" y="5029200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205" name="rperev"/>
          <p:cNvSpPr txBox="1">
            <a:spLocks noChangeArrowheads="1"/>
          </p:cNvSpPr>
          <p:nvPr/>
        </p:nvSpPr>
        <p:spPr bwMode="auto">
          <a:xfrm>
            <a:off x="2667000" y="4724400"/>
            <a:ext cx="333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206" name="rbytyr"/>
          <p:cNvSpPr txBox="1">
            <a:spLocks noChangeArrowheads="1"/>
          </p:cNvSpPr>
          <p:nvPr/>
        </p:nvSpPr>
        <p:spPr bwMode="auto">
          <a:xfrm>
            <a:off x="3057525" y="4905375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Бутур-линский</a:t>
            </a:r>
          </a:p>
        </p:txBody>
      </p:sp>
      <p:sp>
        <p:nvSpPr>
          <p:cNvPr id="207" name="rserg"/>
          <p:cNvSpPr txBox="1">
            <a:spLocks noChangeArrowheads="1"/>
          </p:cNvSpPr>
          <p:nvPr/>
        </p:nvSpPr>
        <p:spPr bwMode="auto">
          <a:xfrm>
            <a:off x="3514725" y="4848225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Сергач-ский</a:t>
            </a:r>
          </a:p>
        </p:txBody>
      </p:sp>
      <p:sp>
        <p:nvSpPr>
          <p:cNvPr id="208" name="rpila"/>
          <p:cNvSpPr txBox="1">
            <a:spLocks noChangeArrowheads="1"/>
          </p:cNvSpPr>
          <p:nvPr/>
        </p:nvSpPr>
        <p:spPr bwMode="auto">
          <a:xfrm>
            <a:off x="4086225" y="5210175"/>
            <a:ext cx="409576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Пиль-нен-ский</a:t>
            </a:r>
          </a:p>
        </p:txBody>
      </p:sp>
      <p:sp>
        <p:nvSpPr>
          <p:cNvPr id="209" name="rkyle"/>
          <p:cNvSpPr txBox="1">
            <a:spLocks noChangeArrowheads="1"/>
          </p:cNvSpPr>
          <p:nvPr/>
        </p:nvSpPr>
        <p:spPr bwMode="auto">
          <a:xfrm>
            <a:off x="695325" y="517207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10" name="rhat"/>
          <p:cNvSpPr txBox="1">
            <a:spLocks noChangeArrowheads="1"/>
          </p:cNvSpPr>
          <p:nvPr/>
        </p:nvSpPr>
        <p:spPr bwMode="auto">
          <a:xfrm>
            <a:off x="2295525" y="5505450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211" name="rgaga"/>
          <p:cNvSpPr txBox="1">
            <a:spLocks noChangeArrowheads="1"/>
          </p:cNvSpPr>
          <p:nvPr/>
        </p:nvSpPr>
        <p:spPr bwMode="auto">
          <a:xfrm>
            <a:off x="3114675" y="5772150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212" name="rkrso"/>
          <p:cNvSpPr txBox="1">
            <a:spLocks noChangeArrowheads="1"/>
          </p:cNvSpPr>
          <p:nvPr/>
        </p:nvSpPr>
        <p:spPr bwMode="auto">
          <a:xfrm>
            <a:off x="3724275" y="5219700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Красно-октябрь-</a:t>
            </a:r>
          </a:p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ский</a:t>
            </a:r>
          </a:p>
        </p:txBody>
      </p:sp>
      <p:sp>
        <p:nvSpPr>
          <p:cNvPr id="213" name="rsech"/>
          <p:cNvSpPr txBox="1">
            <a:spLocks noChangeArrowheads="1"/>
          </p:cNvSpPr>
          <p:nvPr/>
        </p:nvSpPr>
        <p:spPr bwMode="auto">
          <a:xfrm>
            <a:off x="3924300" y="5524500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Сеченовский</a:t>
            </a:r>
          </a:p>
        </p:txBody>
      </p:sp>
      <p:sp>
        <p:nvSpPr>
          <p:cNvPr id="214" name="rviks"/>
          <p:cNvSpPr txBox="1">
            <a:spLocks noChangeArrowheads="1"/>
          </p:cNvSpPr>
          <p:nvPr/>
        </p:nvSpPr>
        <p:spPr bwMode="auto">
          <a:xfrm>
            <a:off x="276225" y="5534025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215" name="rvozn"/>
          <p:cNvSpPr txBox="1">
            <a:spLocks noChangeArrowheads="1"/>
          </p:cNvSpPr>
          <p:nvPr/>
        </p:nvSpPr>
        <p:spPr bwMode="auto">
          <a:xfrm>
            <a:off x="809625" y="6029325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216" name="rdivo"/>
          <p:cNvSpPr txBox="1">
            <a:spLocks noChangeArrowheads="1"/>
          </p:cNvSpPr>
          <p:nvPr/>
        </p:nvSpPr>
        <p:spPr bwMode="auto">
          <a:xfrm>
            <a:off x="1352550" y="5734050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217" name="rpervo"/>
          <p:cNvSpPr txBox="1">
            <a:spLocks noChangeArrowheads="1"/>
          </p:cNvSpPr>
          <p:nvPr/>
        </p:nvSpPr>
        <p:spPr bwMode="auto">
          <a:xfrm>
            <a:off x="1828800" y="6248400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218" name="rluko"/>
          <p:cNvSpPr txBox="1">
            <a:spLocks noChangeArrowheads="1"/>
          </p:cNvSpPr>
          <p:nvPr/>
        </p:nvSpPr>
        <p:spPr bwMode="auto">
          <a:xfrm>
            <a:off x="2619375" y="5895975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219" name="rbbol"/>
          <p:cNvSpPr txBox="1">
            <a:spLocks noChangeArrowheads="1"/>
          </p:cNvSpPr>
          <p:nvPr/>
        </p:nvSpPr>
        <p:spPr bwMode="auto">
          <a:xfrm>
            <a:off x="3257550" y="5915025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220" name="rpoch"/>
          <p:cNvSpPr txBox="1">
            <a:spLocks noChangeArrowheads="1"/>
          </p:cNvSpPr>
          <p:nvPr/>
        </p:nvSpPr>
        <p:spPr bwMode="auto">
          <a:xfrm>
            <a:off x="2743200" y="648652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221" name="Oval 511"/>
          <p:cNvSpPr>
            <a:spLocks noChangeArrowheads="1"/>
          </p:cNvSpPr>
          <p:nvPr/>
        </p:nvSpPr>
        <p:spPr bwMode="auto">
          <a:xfrm>
            <a:off x="1495425" y="6419850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22" name="Oval 512"/>
          <p:cNvSpPr>
            <a:spLocks noChangeArrowheads="1"/>
          </p:cNvSpPr>
          <p:nvPr/>
        </p:nvSpPr>
        <p:spPr bwMode="auto">
          <a:xfrm>
            <a:off x="1438275" y="6410325"/>
            <a:ext cx="466725" cy="2667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 Саров</a:t>
            </a:r>
          </a:p>
        </p:txBody>
      </p:sp>
      <p:sp>
        <p:nvSpPr>
          <p:cNvPr id="325" name="Oval 512"/>
          <p:cNvSpPr>
            <a:spLocks noChangeArrowheads="1"/>
          </p:cNvSpPr>
          <p:nvPr/>
        </p:nvSpPr>
        <p:spPr bwMode="auto">
          <a:xfrm>
            <a:off x="1828800" y="5229225"/>
            <a:ext cx="466725" cy="266700"/>
          </a:xfrm>
          <a:prstGeom prst="ellipse">
            <a:avLst/>
          </a:prstGeom>
          <a:solidFill>
            <a:srgbClr val="66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г.Арзамас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4"/>
          <p:cNvSpPr/>
          <p:nvPr/>
        </p:nvSpPr>
        <p:spPr>
          <a:xfrm>
            <a:off x="395536" y="3861048"/>
            <a:ext cx="3960440" cy="2664296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sp>
        <p:nvSpPr>
          <p:cNvPr id="12" name="Скругленный прямоугольник 4"/>
          <p:cNvSpPr/>
          <p:nvPr/>
        </p:nvSpPr>
        <p:spPr>
          <a:xfrm>
            <a:off x="4716016" y="3861048"/>
            <a:ext cx="4032448" cy="2664296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" y="-82975"/>
          <a:ext cx="9143995" cy="6940975"/>
        </p:xfrm>
        <a:graphic>
          <a:graphicData uri="http://schemas.openxmlformats.org/drawingml/2006/table">
            <a:tbl>
              <a:tblPr/>
              <a:tblGrid>
                <a:gridCol w="179500"/>
                <a:gridCol w="764807"/>
                <a:gridCol w="268177"/>
                <a:gridCol w="248672"/>
                <a:gridCol w="234045"/>
                <a:gridCol w="247048"/>
                <a:gridCol w="266550"/>
                <a:gridCol w="266550"/>
                <a:gridCol w="268177"/>
                <a:gridCol w="268177"/>
                <a:gridCol w="260051"/>
                <a:gridCol w="266550"/>
                <a:gridCol w="266550"/>
                <a:gridCol w="260051"/>
                <a:gridCol w="266550"/>
                <a:gridCol w="266550"/>
                <a:gridCol w="234045"/>
                <a:gridCol w="229169"/>
                <a:gridCol w="234045"/>
                <a:gridCol w="229169"/>
                <a:gridCol w="266550"/>
                <a:gridCol w="221042"/>
                <a:gridCol w="229169"/>
                <a:gridCol w="266550"/>
                <a:gridCol w="234045"/>
                <a:gridCol w="240545"/>
                <a:gridCol w="266550"/>
                <a:gridCol w="248672"/>
                <a:gridCol w="229169"/>
                <a:gridCol w="266550"/>
                <a:gridCol w="266550"/>
                <a:gridCol w="266550"/>
                <a:gridCol w="214540"/>
                <a:gridCol w="201540"/>
                <a:gridCol w="201540"/>
              </a:tblGrid>
              <a:tr h="93517">
                <a:tc rowSpan="8" gridSpan="20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Оценка 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наркоситуации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в ПФО (5 субъектов)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1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Критерии состояния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наркоситуации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00" marR="3300" marT="330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3517">
                <a:tc gridSpan="20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647">
                <a:tc gridSpan="20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 (удовлетворительная)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8734">
                <a:tc gridSpan="20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 (напряженная)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647">
                <a:tc gridSpan="20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 (тяжелая)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647">
                <a:tc gridSpan="20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 (предкризисная)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647">
                <a:tc gridSpan="20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C0504D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(кризисная)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647">
                <a:tc gridSpan="20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300" marR="3300" marT="330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0207"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    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Субъект РФ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5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Масштабы незаконного оборота наркотиков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Масштабы немедицинского потребления наркотиков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Обращаемость за наркологической медицинской помощью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Смертность от употребления наркотиков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Средний бал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0987">
                <a:tc vMerge="1">
                  <a:txBody>
                    <a:bodyPr/>
                    <a:lstStyle/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наркопреступ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  <a:p>
                      <a:pPr algn="ctr" fontAlgn="ctr"/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лений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        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 общем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количестве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Вовлеченность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наркопотре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  <a:p>
                      <a:pPr algn="ctr" fontAlgn="ctr"/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бителей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 незаконный оборот наркотиков 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Криминоген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  <a:p>
                      <a:pPr algn="ctr" fontAlgn="ctr"/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ность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наркомании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 лиц, осужденных за совершение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НП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 молодежи в общем             числе лиц, осужденных                                  за совершение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НП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Оценочная распространенность употребления наркотиков                                  (по данным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СИ)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Общая заболеваемость</a:t>
                      </a:r>
                    </a:p>
                  </a:txBody>
                  <a:tcPr marL="3300" marR="3300" marT="330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Первичная заболеваемость</a:t>
                      </a:r>
                    </a:p>
                  </a:txBody>
                  <a:tcPr marL="3300" marR="3300" marT="330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Первичная обращаемость</a:t>
                      </a:r>
                    </a:p>
                  </a:txBody>
                  <a:tcPr marL="3300" marR="3300" marT="330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Смертность, связанная с острым отравлением наркотиками</a:t>
                      </a:r>
                    </a:p>
                  </a:txBody>
                  <a:tcPr marL="3300" marR="3300" marT="330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037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81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Среднероссийский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показатель 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9,4%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9,5%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36,4%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32,9%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29,6%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14,9%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14,1%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13,3%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45,7%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41,4%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1,3%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312,6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288,5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273,4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11,2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10,2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9,9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24,1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22,9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19,9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4,0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3,9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4,3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                      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                      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                      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23604">
                <a:tc gridSpan="35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Приволжский федеральный округ</a:t>
                      </a: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48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Республика 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Башкортостан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29,9%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B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42,4%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30,4%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27,7%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10,5%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46,4%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45,0%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40,4%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1,8%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1,8%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257,8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238,6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225,1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5,6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6,5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6,3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27,3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33,2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1,6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1,3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1,6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5448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Республика Татарстан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8,6%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8,6%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8,5%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17,6%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B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28,8%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23,1%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11,1%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52,0%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45,4%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44,3%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2,1%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533,2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517,3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518,0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10,5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9,3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10,2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37,0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31,1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1,6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5448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Пермский край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7,2%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8,6%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36,2%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37,2%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8,6%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8,0%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45,4%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41,5%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1,1%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1,2%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497,9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424,3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347,7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12,7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11,5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37,6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33,9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2,4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3,0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4,3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                      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5448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Нижегород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  <a:p>
                      <a:pPr algn="l" fontAlgn="ctr"/>
                      <a:r>
                        <a:rPr lang="ru-RU" sz="9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ская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область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9,0%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64,0%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25,6%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14,0%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11,6%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58,8%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55,8%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2,2%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1,3%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276,4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248,1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237,6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7,4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26,1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26,8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5448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Самарская область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8,4%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8,0%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8,5%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23,8%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17,2%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14,3%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34,4%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316,4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269,0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266,7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12,1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23,1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28,5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26,6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3,0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                      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51125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ИТОГО по ПФО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9,2%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9,1%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13,6%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13,5%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21,1%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B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34,64%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28,6%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45,6%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0,9%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313,1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285,3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267,5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8,3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7,5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25,5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25,5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23,8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B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1,9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1,6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1,9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9" y="260350"/>
            <a:ext cx="7200924" cy="1008063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4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Оценка уровня наркотизации общества</a:t>
            </a:r>
            <a:endParaRPr lang="en-US" altLang="ru-RU" sz="24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1800225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9" y="260350"/>
            <a:ext cx="7200924" cy="1008063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4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Причины распространения наркомании</a:t>
            </a:r>
            <a:endParaRPr lang="en-US" altLang="ru-RU" sz="24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1800225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9" y="260350"/>
            <a:ext cx="7200924" cy="1008063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ОБЩЕСТВЕННОЕ МНЕНИЕ О НАИБОЛЕЕ ЭФФЕКТИВНЫХ МЕРАХ БОРЬБЫ С НАРКОМАНИЕЙ</a:t>
            </a:r>
            <a:endParaRPr lang="en-US" altLang="ru-RU" sz="20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1800225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1279</Words>
  <Application>Microsoft Office PowerPoint</Application>
  <PresentationFormat>Экран (4:3)</PresentationFormat>
  <Paragraphs>793</Paragraphs>
  <Slides>12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okobzan</dc:creator>
  <cp:lastModifiedBy>User</cp:lastModifiedBy>
  <cp:revision>48</cp:revision>
  <dcterms:created xsi:type="dcterms:W3CDTF">2021-03-15T13:48:10Z</dcterms:created>
  <dcterms:modified xsi:type="dcterms:W3CDTF">2021-05-26T07:01:13Z</dcterms:modified>
</cp:coreProperties>
</file>